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Lst>
  <p:sldSz cx="9144000" cy="6858000" type="screen4x3"/>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B6A273F-E4E8-43C9-A898-26BAEDFB3E05}">
          <p14:sldIdLst>
            <p14:sldId id="256"/>
            <p14:sldId id="257"/>
            <p14:sldId id="258"/>
            <p14:sldId id="259"/>
            <p14:sldId id="260"/>
            <p14:sldId id="262"/>
            <p14:sldId id="263"/>
            <p14:sldId id="264"/>
            <p14:sldId id="265"/>
            <p14:sldId id="266"/>
            <p14:sldId id="267"/>
            <p14:sldId id="268"/>
            <p14:sldId id="269"/>
          </p14:sldIdLst>
        </p14:section>
        <p14:section name="Раздел без заголовка" id="{39B692C4-A659-4086-9516-68FC8C2FA662}">
          <p14:sldIdLst>
            <p14:sldId id="270"/>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 uri="{2D200454-40CA-4A62-9FC3-DE9A4176ACB9}">
      <p15:notesGuideLst xmlns:p15="http://schemas.microsoft.com/office/powerpoint/2012/main" xmlns="">
        <p15:guide id="1" orient="horz" pos="2141">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31868" autoAdjust="0"/>
    <p:restoredTop sz="94676" autoAdjust="0"/>
  </p:normalViewPr>
  <p:slideViewPr>
    <p:cSldViewPr>
      <p:cViewPr>
        <p:scale>
          <a:sx n="70" d="100"/>
          <a:sy n="70" d="100"/>
        </p:scale>
        <p:origin x="-2010" y="-19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0"/>
    </p:cViewPr>
  </p:sorterViewPr>
  <p:notesViewPr>
    <p:cSldViewPr>
      <p:cViewPr varScale="1">
        <p:scale>
          <a:sx n="81" d="100"/>
          <a:sy n="81" d="100"/>
        </p:scale>
        <p:origin x="-1500" y="-78"/>
      </p:cViewPr>
      <p:guideLst>
        <p:guide orient="horz" pos="2141"/>
        <p:guide pos="312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4302125" cy="339725"/>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5622925" y="0"/>
            <a:ext cx="4302125" cy="339725"/>
          </a:xfrm>
          <a:prstGeom prst="rect">
            <a:avLst/>
          </a:prstGeom>
        </p:spPr>
        <p:txBody>
          <a:bodyPr vert="horz" lIns="91440" tIns="45720" rIns="91440" bIns="45720" rtlCol="0"/>
          <a:lstStyle>
            <a:lvl1pPr algn="r">
              <a:defRPr sz="1200"/>
            </a:lvl1pPr>
          </a:lstStyle>
          <a:p>
            <a:fld id="{F7E6E5DD-1598-4BAD-AB8E-7EA3501D3DA1}" type="datetimeFigureOut">
              <a:rPr lang="ru-RU" smtClean="0"/>
              <a:t>02.08.2018</a:t>
            </a:fld>
            <a:endParaRPr lang="ru-RU"/>
          </a:p>
        </p:txBody>
      </p:sp>
      <p:sp>
        <p:nvSpPr>
          <p:cNvPr id="4" name="Нижний колонтитул 3"/>
          <p:cNvSpPr>
            <a:spLocks noGrp="1"/>
          </p:cNvSpPr>
          <p:nvPr>
            <p:ph type="ftr" sz="quarter" idx="2"/>
          </p:nvPr>
        </p:nvSpPr>
        <p:spPr>
          <a:xfrm>
            <a:off x="0" y="6456363"/>
            <a:ext cx="4302125" cy="339725"/>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5622925" y="6456363"/>
            <a:ext cx="4302125" cy="339725"/>
          </a:xfrm>
          <a:prstGeom prst="rect">
            <a:avLst/>
          </a:prstGeom>
        </p:spPr>
        <p:txBody>
          <a:bodyPr vert="horz" lIns="91440" tIns="45720" rIns="91440" bIns="45720" rtlCol="0" anchor="b"/>
          <a:lstStyle>
            <a:lvl1pPr algn="r">
              <a:defRPr sz="1200"/>
            </a:lvl1pPr>
          </a:lstStyle>
          <a:p>
            <a:fld id="{6C92294A-11DA-4668-A9DD-624CBEE8B27B}" type="slidenum">
              <a:rPr lang="ru-RU" smtClean="0"/>
              <a:t>‹#›</a:t>
            </a:fld>
            <a:endParaRPr lang="ru-RU"/>
          </a:p>
        </p:txBody>
      </p:sp>
    </p:spTree>
    <p:extLst>
      <p:ext uri="{BB962C8B-B14F-4D97-AF65-F5344CB8AC3E}">
        <p14:creationId xmlns:p14="http://schemas.microsoft.com/office/powerpoint/2010/main" val="2151728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4145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623372" y="0"/>
            <a:ext cx="4301543" cy="341458"/>
          </a:xfrm>
          <a:prstGeom prst="rect">
            <a:avLst/>
          </a:prstGeom>
        </p:spPr>
        <p:txBody>
          <a:bodyPr vert="horz" lIns="91440" tIns="45720" rIns="91440" bIns="45720" rtlCol="0"/>
          <a:lstStyle>
            <a:lvl1pPr algn="r">
              <a:defRPr sz="1200"/>
            </a:lvl1pPr>
          </a:lstStyle>
          <a:p>
            <a:fld id="{4B540DD5-07B4-4BA4-948D-BE194C893967}" type="datetimeFigureOut">
              <a:rPr lang="en-US" smtClean="0"/>
              <a:pPr/>
              <a:t>8/2/2018</a:t>
            </a:fld>
            <a:endParaRPr lang="en-US" dirty="0"/>
          </a:p>
        </p:txBody>
      </p:sp>
      <p:sp>
        <p:nvSpPr>
          <p:cNvPr id="4" name="Slide Image Placeholder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664" y="3271382"/>
            <a:ext cx="7941310" cy="267658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456219"/>
            <a:ext cx="4301543" cy="34145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623372" y="6456219"/>
            <a:ext cx="4301543" cy="341457"/>
          </a:xfrm>
          <a:prstGeom prst="rect">
            <a:avLst/>
          </a:prstGeom>
        </p:spPr>
        <p:txBody>
          <a:bodyPr vert="horz" lIns="91440" tIns="45720" rIns="91440" bIns="45720" rtlCol="0" anchor="b"/>
          <a:lstStyle>
            <a:lvl1pPr algn="r">
              <a:defRPr sz="1200"/>
            </a:lvl1pPr>
          </a:lstStyle>
          <a:p>
            <a:fld id="{07934769-1D03-4241-B9D6-581366BE623C}" type="slidenum">
              <a:rPr lang="en-US" smtClean="0"/>
              <a:pPr/>
              <a:t>‹#›</a:t>
            </a:fld>
            <a:endParaRPr lang="en-US" dirty="0"/>
          </a:p>
        </p:txBody>
      </p:sp>
    </p:spTree>
    <p:extLst>
      <p:ext uri="{BB962C8B-B14F-4D97-AF65-F5344CB8AC3E}">
        <p14:creationId xmlns:p14="http://schemas.microsoft.com/office/powerpoint/2010/main" val="2057667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934769-1D03-4241-B9D6-581366BE623C}" type="slidenum">
              <a:rPr lang="en-US" smtClean="0"/>
              <a:pPr/>
              <a:t>1</a:t>
            </a:fld>
            <a:endParaRPr lang="en-US" dirty="0"/>
          </a:p>
        </p:txBody>
      </p:sp>
    </p:spTree>
    <p:extLst>
      <p:ext uri="{BB962C8B-B14F-4D97-AF65-F5344CB8AC3E}">
        <p14:creationId xmlns:p14="http://schemas.microsoft.com/office/powerpoint/2010/main" val="422117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934769-1D03-4241-B9D6-581366BE623C}" type="slidenum">
              <a:rPr lang="en-US" smtClean="0"/>
              <a:pPr/>
              <a:t>2</a:t>
            </a:fld>
            <a:endParaRPr lang="en-US" dirty="0"/>
          </a:p>
        </p:txBody>
      </p:sp>
    </p:spTree>
    <p:extLst>
      <p:ext uri="{BB962C8B-B14F-4D97-AF65-F5344CB8AC3E}">
        <p14:creationId xmlns:p14="http://schemas.microsoft.com/office/powerpoint/2010/main" val="3577937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07934769-1D03-4241-B9D6-581366BE623C}" type="slidenum">
              <a:rPr lang="en-US" smtClean="0"/>
              <a:pPr/>
              <a:t>12</a:t>
            </a:fld>
            <a:endParaRPr lang="en-US" dirty="0"/>
          </a:p>
        </p:txBody>
      </p:sp>
    </p:spTree>
    <p:extLst>
      <p:ext uri="{BB962C8B-B14F-4D97-AF65-F5344CB8AC3E}">
        <p14:creationId xmlns:p14="http://schemas.microsoft.com/office/powerpoint/2010/main" val="1536061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8/2/2018</a:t>
            </a:fld>
            <a:endParaRPr lang="en-US" dirty="0"/>
          </a:p>
        </p:txBody>
      </p:sp>
      <p:sp>
        <p:nvSpPr>
          <p:cNvPr id="6" name="Holder 6"/>
          <p:cNvSpPr>
            <a:spLocks noGrp="1"/>
          </p:cNvSpPr>
          <p:nvPr>
            <p:ph type="sldNum" sz="quarter" idx="7"/>
          </p:nvPr>
        </p:nvSpPr>
        <p:spPr/>
        <p:txBody>
          <a:bodyPr lIns="0" tIns="0" rIns="0" bIns="0"/>
          <a:lstStyle>
            <a:lvl1pPr>
              <a:defRPr sz="1400" b="1" i="0">
                <a:solidFill>
                  <a:schemeClr val="tx1"/>
                </a:solidFill>
                <a:latin typeface="Arial"/>
                <a:cs typeface="Arial"/>
              </a:defRPr>
            </a:lvl1pPr>
          </a:lstStyle>
          <a:p>
            <a:pPr marL="25400">
              <a:lnSpc>
                <a:spcPct val="100000"/>
              </a:lnSpc>
              <a:spcBef>
                <a:spcPts val="50"/>
              </a:spcBef>
            </a:pPr>
            <a:fld id="{81D60167-4931-47E6-BA6A-407CBD079E47}" type="slidenum">
              <a:rPr dirty="0"/>
              <a:pPr marL="25400">
                <a:lnSpc>
                  <a:spcPct val="100000"/>
                </a:lnSpc>
                <a:spcBef>
                  <a:spcPts val="50"/>
                </a:spcBef>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8/2/2018</a:t>
            </a:fld>
            <a:endParaRPr lang="en-US" dirty="0"/>
          </a:p>
        </p:txBody>
      </p:sp>
      <p:sp>
        <p:nvSpPr>
          <p:cNvPr id="6" name="Holder 6"/>
          <p:cNvSpPr>
            <a:spLocks noGrp="1"/>
          </p:cNvSpPr>
          <p:nvPr>
            <p:ph type="sldNum" sz="quarter" idx="7"/>
          </p:nvPr>
        </p:nvSpPr>
        <p:spPr/>
        <p:txBody>
          <a:bodyPr lIns="0" tIns="0" rIns="0" bIns="0"/>
          <a:lstStyle>
            <a:lvl1pPr>
              <a:defRPr sz="1400" b="1" i="0">
                <a:solidFill>
                  <a:schemeClr val="tx1"/>
                </a:solidFill>
                <a:latin typeface="Arial"/>
                <a:cs typeface="Arial"/>
              </a:defRPr>
            </a:lvl1pPr>
          </a:lstStyle>
          <a:p>
            <a:pPr marL="25400">
              <a:lnSpc>
                <a:spcPct val="100000"/>
              </a:lnSpc>
              <a:spcBef>
                <a:spcPts val="50"/>
              </a:spcBef>
            </a:pPr>
            <a:fld id="{81D60167-4931-47E6-BA6A-407CBD079E47}" type="slidenum">
              <a:rPr dirty="0"/>
              <a:pPr marL="25400">
                <a:lnSpc>
                  <a:spcPct val="100000"/>
                </a:lnSpc>
                <a:spcBef>
                  <a:spcPts val="50"/>
                </a:spcBef>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8/2/2018</a:t>
            </a:fld>
            <a:endParaRPr lang="en-US" dirty="0"/>
          </a:p>
        </p:txBody>
      </p:sp>
      <p:sp>
        <p:nvSpPr>
          <p:cNvPr id="7" name="Holder 7"/>
          <p:cNvSpPr>
            <a:spLocks noGrp="1"/>
          </p:cNvSpPr>
          <p:nvPr>
            <p:ph type="sldNum" sz="quarter" idx="7"/>
          </p:nvPr>
        </p:nvSpPr>
        <p:spPr/>
        <p:txBody>
          <a:bodyPr lIns="0" tIns="0" rIns="0" bIns="0"/>
          <a:lstStyle>
            <a:lvl1pPr>
              <a:defRPr sz="1400" b="1" i="0">
                <a:solidFill>
                  <a:schemeClr val="tx1"/>
                </a:solidFill>
                <a:latin typeface="Arial"/>
                <a:cs typeface="Arial"/>
              </a:defRPr>
            </a:lvl1pPr>
          </a:lstStyle>
          <a:p>
            <a:pPr marL="25400">
              <a:lnSpc>
                <a:spcPct val="100000"/>
              </a:lnSpc>
              <a:spcBef>
                <a:spcPts val="50"/>
              </a:spcBef>
            </a:pPr>
            <a:fld id="{81D60167-4931-47E6-BA6A-407CBD079E47}" type="slidenum">
              <a:rPr dirty="0"/>
              <a:pPr marL="25400">
                <a:lnSpc>
                  <a:spcPct val="100000"/>
                </a:lnSpc>
                <a:spcBef>
                  <a:spcPts val="50"/>
                </a:spcBef>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8/2/2018</a:t>
            </a:fld>
            <a:endParaRPr lang="en-US" dirty="0"/>
          </a:p>
        </p:txBody>
      </p:sp>
      <p:sp>
        <p:nvSpPr>
          <p:cNvPr id="5" name="Holder 5"/>
          <p:cNvSpPr>
            <a:spLocks noGrp="1"/>
          </p:cNvSpPr>
          <p:nvPr>
            <p:ph type="sldNum" sz="quarter" idx="7"/>
          </p:nvPr>
        </p:nvSpPr>
        <p:spPr/>
        <p:txBody>
          <a:bodyPr lIns="0" tIns="0" rIns="0" bIns="0"/>
          <a:lstStyle>
            <a:lvl1pPr>
              <a:defRPr sz="1400" b="1" i="0">
                <a:solidFill>
                  <a:schemeClr val="tx1"/>
                </a:solidFill>
                <a:latin typeface="Arial"/>
                <a:cs typeface="Arial"/>
              </a:defRPr>
            </a:lvl1pPr>
          </a:lstStyle>
          <a:p>
            <a:pPr marL="25400">
              <a:lnSpc>
                <a:spcPct val="100000"/>
              </a:lnSpc>
              <a:spcBef>
                <a:spcPts val="50"/>
              </a:spcBef>
            </a:pPr>
            <a:fld id="{81D60167-4931-47E6-BA6A-407CBD079E47}" type="slidenum">
              <a:rPr dirty="0"/>
              <a:pPr marL="25400">
                <a:lnSpc>
                  <a:spcPct val="100000"/>
                </a:lnSpc>
                <a:spcBef>
                  <a:spcPts val="50"/>
                </a:spcBef>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8/2/2018</a:t>
            </a:fld>
            <a:endParaRPr lang="en-US" dirty="0"/>
          </a:p>
        </p:txBody>
      </p:sp>
      <p:sp>
        <p:nvSpPr>
          <p:cNvPr id="4" name="Holder 4"/>
          <p:cNvSpPr>
            <a:spLocks noGrp="1"/>
          </p:cNvSpPr>
          <p:nvPr>
            <p:ph type="sldNum" sz="quarter" idx="7"/>
          </p:nvPr>
        </p:nvSpPr>
        <p:spPr/>
        <p:txBody>
          <a:bodyPr lIns="0" tIns="0" rIns="0" bIns="0"/>
          <a:lstStyle>
            <a:lvl1pPr>
              <a:defRPr sz="1400" b="1" i="0">
                <a:solidFill>
                  <a:schemeClr val="tx1"/>
                </a:solidFill>
                <a:latin typeface="Arial"/>
                <a:cs typeface="Arial"/>
              </a:defRPr>
            </a:lvl1pPr>
          </a:lstStyle>
          <a:p>
            <a:pPr marL="25400">
              <a:lnSpc>
                <a:spcPct val="100000"/>
              </a:lnSpc>
              <a:spcBef>
                <a:spcPts val="50"/>
              </a:spcBef>
            </a:pPr>
            <a:fld id="{81D60167-4931-47E6-BA6A-407CBD079E47}" type="slidenum">
              <a:rPr dirty="0"/>
              <a:pPr marL="25400">
                <a:lnSpc>
                  <a:spcPct val="100000"/>
                </a:lnSpc>
                <a:spcBef>
                  <a:spcPts val="50"/>
                </a:spcBef>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CCEBFF"/>
          </a:solidFill>
        </p:spPr>
        <p:txBody>
          <a:bodyPr wrap="square" lIns="0" tIns="0" rIns="0" bIns="0" rtlCol="0"/>
          <a:lstStyle/>
          <a:p>
            <a:endParaRPr dirty="0"/>
          </a:p>
        </p:txBody>
      </p:sp>
      <p:sp>
        <p:nvSpPr>
          <p:cNvPr id="2" name="Holder 2"/>
          <p:cNvSpPr>
            <a:spLocks noGrp="1"/>
          </p:cNvSpPr>
          <p:nvPr>
            <p:ph type="title"/>
          </p:nvPr>
        </p:nvSpPr>
        <p:spPr>
          <a:xfrm>
            <a:off x="457200" y="274320"/>
            <a:ext cx="82296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8/2/2018</a:t>
            </a:fld>
            <a:endParaRPr lang="en-US" dirty="0"/>
          </a:p>
        </p:txBody>
      </p:sp>
      <p:sp>
        <p:nvSpPr>
          <p:cNvPr id="6" name="Holder 6"/>
          <p:cNvSpPr>
            <a:spLocks noGrp="1"/>
          </p:cNvSpPr>
          <p:nvPr>
            <p:ph type="sldNum" sz="quarter" idx="7"/>
          </p:nvPr>
        </p:nvSpPr>
        <p:spPr>
          <a:xfrm>
            <a:off x="8754491" y="6465865"/>
            <a:ext cx="248920" cy="242570"/>
          </a:xfrm>
          <a:prstGeom prst="rect">
            <a:avLst/>
          </a:prstGeom>
        </p:spPr>
        <p:txBody>
          <a:bodyPr wrap="square" lIns="0" tIns="0" rIns="0" bIns="0">
            <a:spAutoFit/>
          </a:bodyPr>
          <a:lstStyle>
            <a:lvl1pPr>
              <a:defRPr sz="1400" b="1" i="0">
                <a:solidFill>
                  <a:schemeClr val="tx1"/>
                </a:solidFill>
                <a:latin typeface="Arial"/>
                <a:cs typeface="Arial"/>
              </a:defRPr>
            </a:lvl1pPr>
          </a:lstStyle>
          <a:p>
            <a:pPr marL="25400">
              <a:lnSpc>
                <a:spcPct val="100000"/>
              </a:lnSpc>
              <a:spcBef>
                <a:spcPts val="50"/>
              </a:spcBef>
            </a:pPr>
            <a:fld id="{81D60167-4931-47E6-BA6A-407CBD079E47}" type="slidenum">
              <a:rPr dirty="0"/>
              <a:pPr marL="25400">
                <a:lnSpc>
                  <a:spcPct val="100000"/>
                </a:lnSpc>
                <a:spcBef>
                  <a:spcPts val="50"/>
                </a:spcBef>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hyperlink" Target="http://www.coloncancer.lv/" TargetMode="External"/><Relationship Id="rId7" Type="http://schemas.openxmlformats.org/officeDocument/2006/relationships/slide" Target="slide5.xml"/><Relationship Id="rId12" Type="http://schemas.openxmlformats.org/officeDocument/2006/relationships/slide" Target="slide10.xml"/><Relationship Id="rId2" Type="http://schemas.openxmlformats.org/officeDocument/2006/relationships/notesSlide" Target="../notesSlides/notesSlide1.xml"/><Relationship Id="rId16" Type="http://schemas.openxmlformats.org/officeDocument/2006/relationships/slide" Target="slide14.xml"/><Relationship Id="rId1" Type="http://schemas.openxmlformats.org/officeDocument/2006/relationships/slideLayout" Target="../slideLayouts/slideLayout5.xml"/><Relationship Id="rId6" Type="http://schemas.openxmlformats.org/officeDocument/2006/relationships/slide" Target="slide4.xml"/><Relationship Id="rId11" Type="http://schemas.openxmlformats.org/officeDocument/2006/relationships/slide" Target="slide9.xml"/><Relationship Id="rId5" Type="http://schemas.openxmlformats.org/officeDocument/2006/relationships/slide" Target="slide3.xml"/><Relationship Id="rId15" Type="http://schemas.openxmlformats.org/officeDocument/2006/relationships/slide" Target="slide13.xml"/><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slide" Target="slide7.xml"/><Relationship Id="rId14" Type="http://schemas.openxmlformats.org/officeDocument/2006/relationships/slide" Target="slide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jpg"/><Relationship Id="rId1" Type="http://schemas.openxmlformats.org/officeDocument/2006/relationships/slideLayout" Target="../slideLayouts/slideLayout5.xml"/><Relationship Id="rId5" Type="http://schemas.openxmlformats.org/officeDocument/2006/relationships/hyperlink" Target="http://www.coloncancer.lv/"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jp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jpg"/><Relationship Id="rId2" Type="http://schemas.openxmlformats.org/officeDocument/2006/relationships/image" Target="../media/image14.jpeg"/><Relationship Id="rId16" Type="http://schemas.openxmlformats.org/officeDocument/2006/relationships/image" Target="../media/image28.jpeg"/><Relationship Id="rId1" Type="http://schemas.openxmlformats.org/officeDocument/2006/relationships/slideLayout" Target="../slideLayouts/slideLayout5.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png"/><Relationship Id="rId10" Type="http://schemas.openxmlformats.org/officeDocument/2006/relationships/image" Target="../media/image22.jpeg"/><Relationship Id="rId19" Type="http://schemas.openxmlformats.org/officeDocument/2006/relationships/hyperlink" Target="http://www.coloncancer.lv/" TargetMode="External"/><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www.coloncancer.lv/" TargetMode="External"/><Relationship Id="rId5" Type="http://schemas.openxmlformats.org/officeDocument/2006/relationships/image" Target="../media/image3.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8" Type="http://schemas.openxmlformats.org/officeDocument/2006/relationships/hyperlink" Target="http://www.medkursor.ru/biblioteka/oslojnenyi" TargetMode="External"/><Relationship Id="rId13" Type="http://schemas.openxmlformats.org/officeDocument/2006/relationships/hyperlink" Target="http://www.coloclean.de/" TargetMode="External"/><Relationship Id="rId18" Type="http://schemas.openxmlformats.org/officeDocument/2006/relationships/hyperlink" Target="http://worldwide.espacenet.com/publicationDetails/originalDocument?FT=D&amp;amp;date=20080514&amp;amp;DB=EPODOC&amp;amp;locale=en_EP&amp;amp;CC=EP&amp;amp;NR=1615539B1&amp;amp;KC=B1&amp;amp;ND=4" TargetMode="External"/><Relationship Id="rId3" Type="http://schemas.openxmlformats.org/officeDocument/2006/relationships/hyperlink" Target="http://www.ncbi.nlm.nih.gov/pubmed/22750427" TargetMode="External"/><Relationship Id="rId21" Type="http://schemas.openxmlformats.org/officeDocument/2006/relationships/image" Target="../media/image3.jpg"/><Relationship Id="rId7" Type="http://schemas.openxmlformats.org/officeDocument/2006/relationships/hyperlink" Target="http://www.fascrs.org/physicians/education/core_subjects/2011/Complications" TargetMode="External"/><Relationship Id="rId12" Type="http://schemas.openxmlformats.org/officeDocument/2006/relationships/hyperlink" Target="http://www.ncbi.nlm.nih.gov/pubmed/21748610" TargetMode="External"/><Relationship Id="rId17" Type="http://schemas.openxmlformats.org/officeDocument/2006/relationships/hyperlink" Target="http://worldwide.espacenet.com/publicationDetails/originalDocument?FT=D&amp;amp;date=20080514&amp;amp;DB=EPODOC&amp;amp;locale=en_EP&amp;amp;CC=EP&amp;amp;NR=16151" TargetMode="External"/><Relationship Id="rId2" Type="http://schemas.openxmlformats.org/officeDocument/2006/relationships/hyperlink" Target="http://www.ncbi.nlm.nih.gov/pubmed/23913315" TargetMode="External"/><Relationship Id="rId16" Type="http://schemas.openxmlformats.org/officeDocument/2006/relationships/hyperlink" Target="http://medicalplanet.su/xirurgia/248.html" TargetMode="External"/><Relationship Id="rId20"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hyperlink" Target="http://link.springer.com/content/pdf/10.1007/s11605-013-2227-0.pdf" TargetMode="External"/><Relationship Id="rId11" Type="http://schemas.openxmlformats.org/officeDocument/2006/relationships/hyperlink" Target="http://www.docguide.com/risk-factors-associated-surgical-site-infection-after-ileal-pouch-anal-anastomosis-ulcerative-coliti?tsid=5" TargetMode="External"/><Relationship Id="rId5" Type="http://schemas.openxmlformats.org/officeDocument/2006/relationships/hyperlink" Target="http://www.ncbi.nlm.nih.gov/pubmed/20002697" TargetMode="External"/><Relationship Id="rId15" Type="http://schemas.openxmlformats.org/officeDocument/2006/relationships/hyperlink" Target="http://www.crie.ru/vbi2/1-4-01.pdf%20C%C3%90%C2%B5%C3%90%C2%BB%C3%91%C5%92%C3%90%C2%BAo%C3%90%C2%B2%C3%90%C2%B0%20%C3%90%E2%80%A2.%C3%90%C5%B8" TargetMode="External"/><Relationship Id="rId10" Type="http://schemas.openxmlformats.org/officeDocument/2006/relationships/hyperlink" Target="https://cyberleninka.ru/article/n/hirurgicheskoe-lechenie-kishechnoy-neprohodimosti-u-bolnyh-obturiruyuschim-rakom-levyh-otdelov-tolstoy-kishki" TargetMode="External"/><Relationship Id="rId19" Type="http://schemas.openxmlformats.org/officeDocument/2006/relationships/hyperlink" Target="http://worldwide.espacenet.com/publicationDetails/originalDocument?FT=D&amp;date=20080514&amp;DB=EPODOC&amp;locale=en_EP&amp;CC=EP&amp;NR=1615" TargetMode="External"/><Relationship Id="rId4" Type="http://schemas.openxmlformats.org/officeDocument/2006/relationships/hyperlink" Target="https://jamanetwork.com/pdfaccess.ashx?ResourceID=5353554&amp;amp;PDFSource=13" TargetMode="External"/><Relationship Id="rId9" Type="http://schemas.openxmlformats.org/officeDocument/2006/relationships/hyperlink" Target="http://www.ncbi.nlm.nih.gov/pubmed/23398601" TargetMode="External"/><Relationship Id="rId14" Type="http://schemas.openxmlformats.org/officeDocument/2006/relationships/hyperlink" Target="http://212.67.216.33/retrowash.html" TargetMode="External"/><Relationship Id="rId22" Type="http://schemas.openxmlformats.org/officeDocument/2006/relationships/hyperlink" Target="http://www.coloncancer.lv/"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book.pdf" TargetMode="External"/><Relationship Id="rId3" Type="http://schemas.openxmlformats.org/officeDocument/2006/relationships/hyperlink" Target="http://worldwide.espacenet.com/publicationDetails/originalDocument?FT=D&amp;amp;date=20080630&amp;amp;DB=EPODOC&amp;amp;locale=en_EP&amp;amp;CC=EA&amp;amp;NR=010137B1&amp;amp;KC=B1&amp;amp;ND=4" TargetMode="External"/><Relationship Id="rId7" Type="http://schemas.openxmlformats.org/officeDocument/2006/relationships/hyperlink" Target="http://worldwide.espacenet.com/publicationDetails/originalDocument?FT=D&amp;amp;date=20030320&amp;amp;DB=EPODOC&amp;amp;locale=en_EP&amp;amp;CC=LV&amp;amp;NR=12963B&amp;amp;KC=B&amp;amp;ND=4" TargetMode="External"/><Relationship Id="rId2" Type="http://schemas.openxmlformats.org/officeDocument/2006/relationships/hyperlink" Target="http://www.coloncancer.lv/" TargetMode="External"/><Relationship Id="rId1" Type="http://schemas.openxmlformats.org/officeDocument/2006/relationships/slideLayout" Target="../slideLayouts/slideLayout5.xml"/><Relationship Id="rId6" Type="http://schemas.openxmlformats.org/officeDocument/2006/relationships/hyperlink" Target="http://worldwide.espacenet.com/publicationDetails/originalDocument?FT=D&amp;amp;date=20071112&amp;amp;DB=EPODOC&amp;amp;locale=en_EP&amp;amp;CC=UA&amp;amp;NR=80828C2&amp;amp;KC=C2&amp;amp;ND=4" TargetMode="External"/><Relationship Id="rId5" Type="http://schemas.openxmlformats.org/officeDocument/2006/relationships/hyperlink" Target="http://worldwide.espacenet.com/publicationDetails/originalDocument?FT=D&amp;amp;date=20091230&amp;amp;DB=EPODOC&amp;amp;locale=en_EP&amp;amp;CC=CN&amp;amp;NR=100574818C&amp;amp;KC=C&amp;amp;ND=4" TargetMode="External"/><Relationship Id="rId4" Type="http://schemas.openxmlformats.org/officeDocument/2006/relationships/hyperlink" Target="http://worldwide.espacenet.com/publicationDetails/originalDocument?CC=AU&amp;amp;NR=2003264913A1&amp;amp;KC=A1&amp;amp;FT=D&amp;amp;ND=5&amp;amp;date=20040106&amp;amp;DB=EPODOC&amp;amp;locale=en_EP" TargetMode="External"/><Relationship Id="rId9"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hyperlink" Target="http://www.ncbi.nlm.nih.gov/pubmed/20002697" TargetMode="External"/><Relationship Id="rId13" Type="http://schemas.openxmlformats.org/officeDocument/2006/relationships/hyperlink" Target="https://www.ncbi.nlm.nih.gov/pmc/articles/PMC4882170/" TargetMode="External"/><Relationship Id="rId3" Type="http://schemas.openxmlformats.org/officeDocument/2006/relationships/image" Target="../media/image1.jpeg"/><Relationship Id="rId7" Type="http://schemas.openxmlformats.org/officeDocument/2006/relationships/hyperlink" Target="https://jamanetwork.com/pdfaccess.ashx?ResourceID=5353554&amp;amp;PDFSource=13" TargetMode="External"/><Relationship Id="rId12" Type="http://schemas.openxmlformats.org/officeDocument/2006/relationships/hyperlink" Target="http://www.ncbi.nlm.nih.gov/pubmed/23398601" TargetMode="External"/><Relationship Id="rId2" Type="http://schemas.openxmlformats.org/officeDocument/2006/relationships/notesSlide" Target="../notesSlides/notesSlide2.xml"/><Relationship Id="rId16" Type="http://schemas.openxmlformats.org/officeDocument/2006/relationships/hyperlink" Target="http://www.coloncancer.lv/" TargetMode="External"/><Relationship Id="rId1" Type="http://schemas.openxmlformats.org/officeDocument/2006/relationships/slideLayout" Target="../slideLayouts/slideLayout5.xml"/><Relationship Id="rId6" Type="http://schemas.openxmlformats.org/officeDocument/2006/relationships/hyperlink" Target="http://www.ncbi.nlm.nih.gov/pubmed/20332477" TargetMode="External"/><Relationship Id="rId11" Type="http://schemas.openxmlformats.org/officeDocument/2006/relationships/hyperlink" Target="http://www.ncbi.nlm.nih.gov/pubmed/23426596" TargetMode="External"/><Relationship Id="rId5" Type="http://schemas.openxmlformats.org/officeDocument/2006/relationships/hyperlink" Target="http://www.ncbi.nlm.nih.gov/pubmed/22750427" TargetMode="External"/><Relationship Id="rId15" Type="http://schemas.openxmlformats.org/officeDocument/2006/relationships/image" Target="../media/image3.jpg"/><Relationship Id="rId10" Type="http://schemas.openxmlformats.org/officeDocument/2006/relationships/hyperlink" Target="https://www.fascrs.org/video/complications-colorectal-surgery-core-subjects-2011" TargetMode="External"/><Relationship Id="rId4" Type="http://schemas.openxmlformats.org/officeDocument/2006/relationships/hyperlink" Target="http://www.ncbi.nlm.nih.gov/pubmed/23913315" TargetMode="External"/><Relationship Id="rId9" Type="http://schemas.openxmlformats.org/officeDocument/2006/relationships/hyperlink" Target="https://link.springer.com/article/10.1007/s11605-013-2227-0" TargetMode="External"/><Relationship Id="rId14" Type="http://schemas.openxmlformats.org/officeDocument/2006/relationships/image" Target="../media/image2.jpg"/></Relationships>
</file>

<file path=ppt/slides/_rels/slide3.xml.rels><?xml version="1.0" encoding="UTF-8" standalone="yes"?>
<Relationships xmlns="http://schemas.openxmlformats.org/package/2006/relationships"><Relationship Id="rId8" Type="http://schemas.openxmlformats.org/officeDocument/2006/relationships/hyperlink" Target="http://www.ncbi.nlm.nih.gov/pubmed/21748610" TargetMode="External"/><Relationship Id="rId3" Type="http://schemas.openxmlformats.org/officeDocument/2006/relationships/hyperlink" Target="http://med.spbu.ru/archiv/vest/9_2/2_13.pdf" TargetMode="External"/><Relationship Id="rId7" Type="http://schemas.openxmlformats.org/officeDocument/2006/relationships/hyperlink" Target="http://www.docguide.com/risk-factors-associated-surgical-site-infection-after-ileal-pouch-anal-anastomosis-ulcerative-coliti?tsid=5" TargetMode="External"/><Relationship Id="rId2" Type="http://schemas.openxmlformats.org/officeDocument/2006/relationships/hyperlink" Target="http://www.coloclean.de/" TargetMode="External"/><Relationship Id="rId1" Type="http://schemas.openxmlformats.org/officeDocument/2006/relationships/slideLayout" Target="../slideLayouts/slideLayout5.xml"/><Relationship Id="rId6" Type="http://schemas.openxmlformats.org/officeDocument/2006/relationships/hyperlink" Target="https://cyberleninka.ru/article/n/hirurgicheskoe-lechenie-kishechnoy-neprohodimosti-u-bolnyh-obturiruyuschim-rakom-levyh-otdelov-tolstoy-kishki" TargetMode="External"/><Relationship Id="rId11" Type="http://schemas.openxmlformats.org/officeDocument/2006/relationships/hyperlink" Target="http://www.coloncancer.lv/" TargetMode="External"/><Relationship Id="rId5" Type="http://schemas.openxmlformats.org/officeDocument/2006/relationships/hyperlink" Target="http://www.crie.ru/vbi2/1-4-01.pdf" TargetMode="External"/><Relationship Id="rId10" Type="http://schemas.openxmlformats.org/officeDocument/2006/relationships/image" Target="../media/image3.jpg"/><Relationship Id="rId4" Type="http://schemas.openxmlformats.org/officeDocument/2006/relationships/hyperlink" Target="http://212.67.216.33/retrowash.html" TargetMode="External"/><Relationship Id="rId9" Type="http://schemas.openxmlformats.org/officeDocument/2006/relationships/image" Target="../media/image2.jpg"/></Relationships>
</file>

<file path=ppt/slides/_rels/slide4.xml.rels><?xml version="1.0" encoding="UTF-8" standalone="yes"?>
<Relationships xmlns="http://schemas.openxmlformats.org/package/2006/relationships"><Relationship Id="rId8" Type="http://schemas.openxmlformats.org/officeDocument/2006/relationships/hyperlink" Target="http://www.coloncancer.lv/" TargetMode="External"/><Relationship Id="rId3" Type="http://schemas.openxmlformats.org/officeDocument/2006/relationships/image" Target="../media/image5.jpeg"/><Relationship Id="rId7" Type="http://schemas.openxmlformats.org/officeDocument/2006/relationships/image" Target="../media/image3.jp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2.jpg"/><Relationship Id="rId5" Type="http://schemas.openxmlformats.org/officeDocument/2006/relationships/hyperlink" Target="http://medicalplanet.su/xirurgia/248.html" TargetMode="External"/><Relationship Id="rId4" Type="http://schemas.openxmlformats.org/officeDocument/2006/relationships/hyperlink" Target="http://www.medkursor.ru/biblioteka/oslojnenyi_rak_obod_kishki/lechenie_rak/12835.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hyperlink" Target="http://www.coloncancer.l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hyperlink" Target="http://www.coloncancer.lv/" TargetMode="External"/><Relationship Id="rId5" Type="http://schemas.openxmlformats.org/officeDocument/2006/relationships/image" Target="../media/image3.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hyperlink" Target="http://www.coloncancer.lv/" TargetMode="Externa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www.coloncancer.lv/" TargetMode="External"/><Relationship Id="rId2" Type="http://schemas.openxmlformats.org/officeDocument/2006/relationships/image" Target="../media/image9.jpeg"/><Relationship Id="rId1" Type="http://schemas.openxmlformats.org/officeDocument/2006/relationships/slideLayout" Target="../slideLayouts/slideLayout5.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slide" Target="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www.coloncancer.lv/" TargetMode="External"/><Relationship Id="rId2" Type="http://schemas.openxmlformats.org/officeDocument/2006/relationships/image" Target="../media/image11.jpg"/><Relationship Id="rId1" Type="http://schemas.openxmlformats.org/officeDocument/2006/relationships/slideLayout" Target="../slideLayouts/slideLayout5.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113776" y="195326"/>
            <a:ext cx="762000" cy="205184"/>
          </a:xfrm>
          <a:prstGeom prst="rect">
            <a:avLst/>
          </a:prstGeom>
          <a:solidFill>
            <a:srgbClr val="FFFF00"/>
          </a:solidFill>
          <a:ln w="19050">
            <a:solidFill>
              <a:srgbClr val="000000"/>
            </a:solidFill>
          </a:ln>
        </p:spPr>
        <p:txBody>
          <a:bodyPr vert="horz" wrap="square" lIns="0" tIns="20320" rIns="0" bIns="0" rtlCol="0">
            <a:spAutoFit/>
          </a:bodyPr>
          <a:lstStyle/>
          <a:p>
            <a:pPr marL="102870" algn="ctr">
              <a:lnSpc>
                <a:spcPct val="100000"/>
              </a:lnSpc>
              <a:spcBef>
                <a:spcPts val="160"/>
              </a:spcBef>
            </a:pPr>
            <a:r>
              <a:rPr lang="en-US" sz="1200" b="1" spc="-5" dirty="0" smtClean="0">
                <a:latin typeface="Arial"/>
                <a:cs typeface="Arial"/>
              </a:rPr>
              <a:t>Forward</a:t>
            </a:r>
            <a:endParaRPr sz="1200" dirty="0">
              <a:latin typeface="Arial"/>
              <a:cs typeface="Arial"/>
            </a:endParaRPr>
          </a:p>
        </p:txBody>
      </p:sp>
      <p:sp>
        <p:nvSpPr>
          <p:cNvPr id="4" name="object 4"/>
          <p:cNvSpPr txBox="1"/>
          <p:nvPr/>
        </p:nvSpPr>
        <p:spPr>
          <a:xfrm>
            <a:off x="8104251" y="501650"/>
            <a:ext cx="765175" cy="205184"/>
          </a:xfrm>
          <a:prstGeom prst="rect">
            <a:avLst/>
          </a:prstGeom>
          <a:solidFill>
            <a:srgbClr val="FFFF00"/>
          </a:solidFill>
          <a:ln w="19050">
            <a:solidFill>
              <a:srgbClr val="000000"/>
            </a:solidFill>
          </a:ln>
        </p:spPr>
        <p:txBody>
          <a:bodyPr vert="horz" wrap="square" lIns="0" tIns="20320" rIns="0" bIns="0" rtlCol="0">
            <a:spAutoFit/>
          </a:bodyPr>
          <a:lstStyle/>
          <a:p>
            <a:pPr marL="78740" algn="ctr">
              <a:lnSpc>
                <a:spcPct val="100000"/>
              </a:lnSpc>
              <a:spcBef>
                <a:spcPts val="160"/>
              </a:spcBef>
            </a:pPr>
            <a:r>
              <a:rPr lang="en-US" sz="1200" b="1" spc="-15" dirty="0" smtClean="0">
                <a:latin typeface="Arial"/>
                <a:cs typeface="Arial"/>
                <a:hlinkClick r:id="rId3"/>
              </a:rPr>
              <a:t>Home</a:t>
            </a:r>
            <a:endParaRPr sz="1200" dirty="0">
              <a:latin typeface="Arial"/>
              <a:cs typeface="Arial"/>
            </a:endParaRPr>
          </a:p>
        </p:txBody>
      </p:sp>
      <p:sp>
        <p:nvSpPr>
          <p:cNvPr id="6" name="object 6"/>
          <p:cNvSpPr txBox="1"/>
          <p:nvPr/>
        </p:nvSpPr>
        <p:spPr>
          <a:xfrm>
            <a:off x="396000" y="2895789"/>
            <a:ext cx="8388000" cy="3657411"/>
          </a:xfrm>
          <a:prstGeom prst="rect">
            <a:avLst/>
          </a:prstGeom>
        </p:spPr>
        <p:txBody>
          <a:bodyPr vert="horz" wrap="square" lIns="0" tIns="12700" rIns="0" bIns="0" rtlCol="0">
            <a:spAutoFit/>
          </a:bodyPr>
          <a:lstStyle/>
          <a:p>
            <a:pPr marL="110489" algn="ctr">
              <a:lnSpc>
                <a:spcPct val="100000"/>
              </a:lnSpc>
            </a:pPr>
            <a:r>
              <a:rPr lang="lv-LV" b="1" spc="-5" dirty="0">
                <a:latin typeface="Arial"/>
                <a:cs typeface="Arial"/>
              </a:rPr>
              <a:t>Contents of slides</a:t>
            </a:r>
            <a:endParaRPr lang="lv-LV" dirty="0">
              <a:latin typeface="Arial"/>
              <a:cs typeface="Arial"/>
            </a:endParaRPr>
          </a:p>
          <a:p>
            <a:pPr marL="297180" indent="-284480">
              <a:lnSpc>
                <a:spcPct val="100000"/>
              </a:lnSpc>
              <a:spcBef>
                <a:spcPts val="85"/>
              </a:spcBef>
              <a:buAutoNum type="arabicPeriod"/>
              <a:tabLst>
                <a:tab pos="297180" algn="l"/>
              </a:tabLst>
            </a:pPr>
            <a:r>
              <a:rPr lang="en-US" sz="1600" spc="-40" dirty="0" smtClean="0">
                <a:latin typeface="Arial"/>
                <a:cs typeface="Arial"/>
              </a:rPr>
              <a:t>Contents of slides.</a:t>
            </a:r>
            <a:endParaRPr lang="ru-RU" sz="1600" spc="-40" dirty="0" smtClean="0">
              <a:latin typeface="Arial"/>
              <a:cs typeface="Arial"/>
            </a:endParaRPr>
          </a:p>
          <a:p>
            <a:pPr marL="297180" indent="-284480">
              <a:lnSpc>
                <a:spcPct val="100000"/>
              </a:lnSpc>
              <a:spcBef>
                <a:spcPts val="85"/>
              </a:spcBef>
              <a:buAutoNum type="arabicPeriod"/>
              <a:tabLst>
                <a:tab pos="297180" algn="l"/>
              </a:tabLst>
            </a:pPr>
            <a:r>
              <a:rPr lang="en-US" sz="1600" spc="-40" dirty="0" smtClean="0">
                <a:latin typeface="Arial"/>
                <a:cs typeface="Arial"/>
              </a:rPr>
              <a:t>Mortality and </a:t>
            </a:r>
            <a:r>
              <a:rPr lang="lv-LV" sz="1600" spc="-40" dirty="0" smtClean="0">
                <a:latin typeface="Arial"/>
                <a:cs typeface="Arial"/>
              </a:rPr>
              <a:t>anastomo</a:t>
            </a:r>
            <a:r>
              <a:rPr lang="en-US" sz="1600" spc="-40" dirty="0" smtClean="0">
                <a:latin typeface="Arial"/>
                <a:cs typeface="Arial"/>
              </a:rPr>
              <a:t>tic l</a:t>
            </a:r>
            <a:r>
              <a:rPr lang="lv-LV" sz="1600" spc="-40" dirty="0" smtClean="0">
                <a:latin typeface="Arial"/>
                <a:cs typeface="Arial"/>
              </a:rPr>
              <a:t>eak </a:t>
            </a:r>
            <a:r>
              <a:rPr lang="en-US" sz="1600" spc="-10" dirty="0" smtClean="0">
                <a:latin typeface="Arial"/>
                <a:cs typeface="Arial"/>
              </a:rPr>
              <a:t>following operations</a:t>
            </a:r>
            <a:r>
              <a:rPr lang="ru-RU" sz="1600" spc="-10" dirty="0" smtClean="0">
                <a:latin typeface="Arial"/>
                <a:cs typeface="Arial"/>
              </a:rPr>
              <a:t> </a:t>
            </a:r>
            <a:r>
              <a:rPr lang="en-US" sz="1600" spc="-10" dirty="0" smtClean="0">
                <a:latin typeface="Arial"/>
                <a:cs typeface="Arial"/>
              </a:rPr>
              <a:t>on large intestine.</a:t>
            </a:r>
            <a:endParaRPr sz="1600" dirty="0">
              <a:latin typeface="Arial"/>
              <a:cs typeface="Arial"/>
            </a:endParaRPr>
          </a:p>
          <a:p>
            <a:pPr marL="297180" indent="-284480">
              <a:lnSpc>
                <a:spcPct val="100000"/>
              </a:lnSpc>
              <a:spcBef>
                <a:spcPts val="100"/>
              </a:spcBef>
              <a:buFont typeface="Arial"/>
              <a:buAutoNum type="arabicPeriod"/>
              <a:tabLst>
                <a:tab pos="297180" algn="l"/>
              </a:tabLst>
            </a:pPr>
            <a:r>
              <a:rPr lang="en-US" sz="1600" i="1" spc="-15" dirty="0" smtClean="0">
                <a:latin typeface="Arial"/>
                <a:cs typeface="Arial"/>
              </a:rPr>
              <a:t>Miasmas </a:t>
            </a:r>
            <a:r>
              <a:rPr lang="en-US" sz="1600" spc="-15" dirty="0" smtClean="0">
                <a:latin typeface="Arial"/>
                <a:cs typeface="Arial"/>
              </a:rPr>
              <a:t>of large intestine </a:t>
            </a:r>
            <a:r>
              <a:rPr lang="en-US" sz="1600" spc="-5" dirty="0" smtClean="0">
                <a:latin typeface="Arial"/>
                <a:cs typeface="Arial"/>
              </a:rPr>
              <a:t>- the main </a:t>
            </a:r>
            <a:r>
              <a:rPr lang="lv-LV" sz="1600" spc="-5" dirty="0" smtClean="0">
                <a:latin typeface="Arial"/>
                <a:cs typeface="Arial"/>
              </a:rPr>
              <a:t>reason </a:t>
            </a:r>
            <a:r>
              <a:rPr lang="lv-LV" sz="1600" spc="-5" dirty="0">
                <a:latin typeface="Arial"/>
                <a:cs typeface="Arial"/>
              </a:rPr>
              <a:t>of anastomotic </a:t>
            </a:r>
            <a:r>
              <a:rPr lang="lv-LV" sz="1600" spc="-5" dirty="0" smtClean="0">
                <a:latin typeface="Arial"/>
                <a:cs typeface="Arial"/>
              </a:rPr>
              <a:t>leak</a:t>
            </a:r>
            <a:r>
              <a:rPr sz="1600" spc="-5" dirty="0" smtClean="0">
                <a:latin typeface="Arial"/>
                <a:cs typeface="Arial"/>
              </a:rPr>
              <a:t>.</a:t>
            </a:r>
            <a:endParaRPr sz="1600" dirty="0">
              <a:latin typeface="Arial"/>
              <a:cs typeface="Arial"/>
            </a:endParaRPr>
          </a:p>
          <a:p>
            <a:pPr marL="352425" indent="-339725">
              <a:lnSpc>
                <a:spcPct val="100000"/>
              </a:lnSpc>
              <a:spcBef>
                <a:spcPts val="85"/>
              </a:spcBef>
              <a:buAutoNum type="arabicPeriod"/>
              <a:tabLst>
                <a:tab pos="352425" algn="l"/>
                <a:tab pos="353060" algn="l"/>
              </a:tabLst>
            </a:pPr>
            <a:r>
              <a:rPr lang="lv-LV" sz="1600" spc="-15" dirty="0">
                <a:latin typeface="Arial"/>
                <a:cs typeface="Arial"/>
              </a:rPr>
              <a:t>Palpatory </a:t>
            </a:r>
            <a:r>
              <a:rPr lang="en-US" sz="1600" spc="-15" dirty="0" smtClean="0">
                <a:latin typeface="Arial"/>
                <a:cs typeface="Arial"/>
              </a:rPr>
              <a:t>intestinal </a:t>
            </a:r>
            <a:r>
              <a:rPr lang="lv-LV" sz="1600" spc="-15" dirty="0" smtClean="0">
                <a:latin typeface="Arial"/>
                <a:cs typeface="Arial"/>
              </a:rPr>
              <a:t>trauma</a:t>
            </a:r>
            <a:r>
              <a:rPr lang="en-US" sz="1600" spc="-15" dirty="0" smtClean="0">
                <a:latin typeface="Arial"/>
                <a:cs typeface="Arial"/>
              </a:rPr>
              <a:t> – the </a:t>
            </a:r>
            <a:r>
              <a:rPr lang="lv-LV" sz="1600" spc="-15" dirty="0" smtClean="0">
                <a:latin typeface="Arial"/>
                <a:cs typeface="Arial"/>
              </a:rPr>
              <a:t>second </a:t>
            </a:r>
            <a:r>
              <a:rPr lang="lv-LV" sz="1600" spc="-15" dirty="0">
                <a:latin typeface="Arial"/>
                <a:cs typeface="Arial"/>
              </a:rPr>
              <a:t>reason of anastomotic </a:t>
            </a:r>
            <a:r>
              <a:rPr lang="lv-LV" sz="1600" spc="-15" dirty="0" smtClean="0">
                <a:latin typeface="Arial"/>
                <a:cs typeface="Arial"/>
              </a:rPr>
              <a:t>leak</a:t>
            </a:r>
            <a:r>
              <a:rPr lang="ru-RU" sz="1600" spc="-15" dirty="0" smtClean="0">
                <a:latin typeface="Arial"/>
                <a:cs typeface="Arial"/>
              </a:rPr>
              <a:t>.</a:t>
            </a:r>
            <a:endParaRPr sz="1600" dirty="0">
              <a:latin typeface="Arial"/>
              <a:cs typeface="Arial"/>
            </a:endParaRPr>
          </a:p>
          <a:p>
            <a:pPr marL="353060" indent="-340360">
              <a:lnSpc>
                <a:spcPct val="100000"/>
              </a:lnSpc>
              <a:spcBef>
                <a:spcPts val="100"/>
              </a:spcBef>
              <a:buAutoNum type="arabicPeriod"/>
              <a:tabLst>
                <a:tab pos="353060" algn="l"/>
                <a:tab pos="353695" algn="l"/>
              </a:tabLst>
            </a:pPr>
            <a:r>
              <a:rPr lang="lv-LV" sz="1600" spc="-10" dirty="0">
                <a:latin typeface="Arial"/>
                <a:cs typeface="Arial"/>
              </a:rPr>
              <a:t>Ideology and differences of Antiseptic </a:t>
            </a:r>
            <a:r>
              <a:rPr lang="lv-LV" sz="1600" spc="-10" dirty="0" smtClean="0">
                <a:latin typeface="Arial"/>
                <a:cs typeface="Arial"/>
              </a:rPr>
              <a:t>method</a:t>
            </a:r>
            <a:r>
              <a:rPr sz="1600" spc="-5" dirty="0" smtClean="0">
                <a:latin typeface="Arial"/>
                <a:cs typeface="Arial"/>
              </a:rPr>
              <a:t>.</a:t>
            </a:r>
            <a:endParaRPr sz="1600" dirty="0">
              <a:latin typeface="Arial"/>
              <a:cs typeface="Arial"/>
            </a:endParaRPr>
          </a:p>
          <a:p>
            <a:pPr marL="352425" indent="-339725">
              <a:lnSpc>
                <a:spcPct val="100000"/>
              </a:lnSpc>
              <a:spcBef>
                <a:spcPts val="100"/>
              </a:spcBef>
              <a:buAutoNum type="arabicPeriod"/>
              <a:tabLst>
                <a:tab pos="352425" algn="l"/>
                <a:tab pos="353060" algn="l"/>
              </a:tabLst>
            </a:pPr>
            <a:r>
              <a:rPr lang="en-US" sz="1600" dirty="0" smtClean="0">
                <a:latin typeface="Arial"/>
                <a:cs typeface="Arial"/>
              </a:rPr>
              <a:t>Intestinal </a:t>
            </a:r>
            <a:r>
              <a:rPr lang="en-US" sz="1600" dirty="0" err="1" smtClean="0">
                <a:latin typeface="Arial"/>
                <a:cs typeface="Arial"/>
              </a:rPr>
              <a:t>Intubator</a:t>
            </a:r>
            <a:r>
              <a:rPr lang="en-US" sz="1600" dirty="0" smtClean="0">
                <a:latin typeface="Arial"/>
                <a:cs typeface="Arial"/>
              </a:rPr>
              <a:t> with Drain-Irrigator </a:t>
            </a:r>
            <a:r>
              <a:rPr lang="ru-RU" sz="1600" dirty="0" smtClean="0">
                <a:latin typeface="Arial"/>
                <a:cs typeface="Arial"/>
              </a:rPr>
              <a:t>(</a:t>
            </a:r>
            <a:r>
              <a:rPr lang="en-US" sz="1600" dirty="0" smtClean="0">
                <a:latin typeface="Arial"/>
                <a:cs typeface="Arial"/>
              </a:rPr>
              <a:t>IIDI</a:t>
            </a:r>
            <a:r>
              <a:rPr lang="ru-RU" sz="1600" dirty="0" smtClean="0">
                <a:latin typeface="Arial"/>
                <a:cs typeface="Arial"/>
              </a:rPr>
              <a:t>); </a:t>
            </a:r>
            <a:r>
              <a:rPr lang="en-US" sz="1600" dirty="0" err="1" smtClean="0">
                <a:latin typeface="Arial"/>
                <a:cs typeface="Arial"/>
              </a:rPr>
              <a:t>intubational</a:t>
            </a:r>
            <a:r>
              <a:rPr lang="en-US" sz="1600" dirty="0">
                <a:latin typeface="Arial"/>
                <a:cs typeface="Arial"/>
              </a:rPr>
              <a:t> </a:t>
            </a:r>
            <a:r>
              <a:rPr lang="en-US" sz="1600" dirty="0" smtClean="0">
                <a:latin typeface="Arial"/>
                <a:cs typeface="Arial"/>
              </a:rPr>
              <a:t>system “</a:t>
            </a:r>
            <a:r>
              <a:rPr lang="en-US" sz="1600" spc="-15" dirty="0" smtClean="0">
                <a:latin typeface="Arial"/>
                <a:cs typeface="Arial"/>
              </a:rPr>
              <a:t>Pull-&amp;-Push</a:t>
            </a:r>
            <a:r>
              <a:rPr lang="en-US" sz="1600" dirty="0" smtClean="0">
                <a:latin typeface="Arial"/>
                <a:cs typeface="Arial"/>
              </a:rPr>
              <a:t>”</a:t>
            </a:r>
            <a:r>
              <a:rPr sz="1600" spc="-5" dirty="0" smtClean="0">
                <a:latin typeface="Arial"/>
                <a:cs typeface="Arial"/>
              </a:rPr>
              <a:t>.</a:t>
            </a:r>
            <a:endParaRPr sz="1600" dirty="0">
              <a:latin typeface="Arial"/>
              <a:cs typeface="Arial"/>
            </a:endParaRPr>
          </a:p>
          <a:p>
            <a:pPr marL="353060" indent="-340360">
              <a:lnSpc>
                <a:spcPct val="100000"/>
              </a:lnSpc>
              <a:spcBef>
                <a:spcPts val="100"/>
              </a:spcBef>
              <a:buAutoNum type="arabicPeriod"/>
              <a:tabLst>
                <a:tab pos="353060" algn="l"/>
                <a:tab pos="353695" algn="l"/>
              </a:tabLst>
            </a:pPr>
            <a:r>
              <a:rPr lang="en-US" sz="1600" dirty="0" smtClean="0">
                <a:latin typeface="Arial"/>
                <a:cs typeface="Arial"/>
              </a:rPr>
              <a:t>IIDI</a:t>
            </a:r>
            <a:r>
              <a:rPr lang="ru-RU" sz="1600" dirty="0" smtClean="0">
                <a:latin typeface="Arial"/>
                <a:cs typeface="Arial"/>
              </a:rPr>
              <a:t>; </a:t>
            </a:r>
            <a:r>
              <a:rPr lang="lv-LV" sz="1600" dirty="0">
                <a:latin typeface="Arial"/>
                <a:cs typeface="Arial"/>
              </a:rPr>
              <a:t>intubation </a:t>
            </a:r>
            <a:r>
              <a:rPr lang="lv-LV" sz="1600" dirty="0" smtClean="0">
                <a:latin typeface="Arial"/>
                <a:cs typeface="Arial"/>
              </a:rPr>
              <a:t>manag</a:t>
            </a:r>
            <a:r>
              <a:rPr lang="en-US" sz="1600" dirty="0" smtClean="0">
                <a:latin typeface="Arial"/>
                <a:cs typeface="Arial"/>
              </a:rPr>
              <a:t>e</a:t>
            </a:r>
            <a:r>
              <a:rPr lang="lv-LV" sz="1600" dirty="0" smtClean="0">
                <a:latin typeface="Arial"/>
                <a:cs typeface="Arial"/>
              </a:rPr>
              <a:t>ment</a:t>
            </a:r>
            <a:r>
              <a:rPr sz="1600" spc="-5" dirty="0" smtClean="0">
                <a:latin typeface="Arial"/>
                <a:cs typeface="Arial"/>
              </a:rPr>
              <a:t>.</a:t>
            </a:r>
            <a:endParaRPr sz="1600" dirty="0">
              <a:latin typeface="Arial"/>
              <a:cs typeface="Arial"/>
            </a:endParaRPr>
          </a:p>
          <a:p>
            <a:pPr marL="353060" indent="-340360">
              <a:lnSpc>
                <a:spcPct val="100000"/>
              </a:lnSpc>
              <a:spcBef>
                <a:spcPts val="80"/>
              </a:spcBef>
              <a:buAutoNum type="arabicPeriod"/>
              <a:tabLst>
                <a:tab pos="353060" algn="l"/>
                <a:tab pos="353695" algn="l"/>
              </a:tabLst>
            </a:pPr>
            <a:r>
              <a:rPr lang="en-US" sz="1600" dirty="0" smtClean="0">
                <a:latin typeface="Arial"/>
                <a:cs typeface="Arial"/>
              </a:rPr>
              <a:t>IIDI</a:t>
            </a:r>
            <a:r>
              <a:rPr lang="ru-RU" sz="1600" dirty="0" smtClean="0">
                <a:latin typeface="Arial"/>
                <a:cs typeface="Arial"/>
              </a:rPr>
              <a:t>; </a:t>
            </a:r>
            <a:r>
              <a:rPr lang="lv-LV" sz="1600" dirty="0">
                <a:latin typeface="Arial"/>
                <a:cs typeface="Arial"/>
              </a:rPr>
              <a:t>lavage system “</a:t>
            </a:r>
            <a:r>
              <a:rPr lang="en-US" sz="1600" spc="-15" dirty="0">
                <a:latin typeface="Arial"/>
                <a:cs typeface="Arial"/>
              </a:rPr>
              <a:t>Stream</a:t>
            </a:r>
            <a:r>
              <a:rPr lang="lv-LV" sz="1600" spc="-15" dirty="0">
                <a:latin typeface="Arial"/>
                <a:cs typeface="Arial"/>
              </a:rPr>
              <a:t>”</a:t>
            </a:r>
            <a:r>
              <a:rPr sz="1600" spc="-15" dirty="0" smtClean="0">
                <a:latin typeface="Arial"/>
                <a:cs typeface="Arial"/>
              </a:rPr>
              <a:t>.</a:t>
            </a:r>
            <a:endParaRPr sz="1600" dirty="0">
              <a:latin typeface="Arial"/>
              <a:cs typeface="Arial"/>
            </a:endParaRPr>
          </a:p>
          <a:p>
            <a:pPr marL="352425" indent="-339725">
              <a:lnSpc>
                <a:spcPct val="100000"/>
              </a:lnSpc>
              <a:spcBef>
                <a:spcPts val="105"/>
              </a:spcBef>
              <a:buAutoNum type="arabicPeriod"/>
              <a:tabLst>
                <a:tab pos="352425" algn="l"/>
                <a:tab pos="353060" algn="l"/>
              </a:tabLst>
            </a:pPr>
            <a:r>
              <a:rPr lang="en-US" sz="1600" dirty="0" smtClean="0">
                <a:latin typeface="Arial"/>
                <a:cs typeface="Arial"/>
              </a:rPr>
              <a:t>IIDI</a:t>
            </a:r>
            <a:r>
              <a:rPr lang="ru-RU" sz="1600" dirty="0" smtClean="0">
                <a:latin typeface="Arial"/>
                <a:cs typeface="Arial"/>
              </a:rPr>
              <a:t>; </a:t>
            </a:r>
            <a:r>
              <a:rPr lang="en-US" sz="1600" dirty="0" smtClean="0">
                <a:latin typeface="Arial"/>
                <a:cs typeface="Arial"/>
              </a:rPr>
              <a:t>aspiration</a:t>
            </a:r>
            <a:r>
              <a:rPr lang="en-US" sz="1600" dirty="0">
                <a:solidFill>
                  <a:srgbClr val="FF0000"/>
                </a:solidFill>
                <a:latin typeface="Arial"/>
                <a:cs typeface="Arial"/>
              </a:rPr>
              <a:t> </a:t>
            </a:r>
            <a:r>
              <a:rPr lang="lv-LV" sz="1600" spc="-5" dirty="0" smtClean="0">
                <a:latin typeface="Arial"/>
                <a:cs typeface="Arial"/>
              </a:rPr>
              <a:t>system </a:t>
            </a:r>
            <a:r>
              <a:rPr lang="lv-LV" sz="1600" spc="-5" dirty="0">
                <a:latin typeface="Arial"/>
                <a:cs typeface="Arial"/>
              </a:rPr>
              <a:t>“</a:t>
            </a:r>
            <a:r>
              <a:rPr lang="lv-LV" sz="1600" spc="-5" dirty="0" smtClean="0">
                <a:latin typeface="Arial"/>
                <a:cs typeface="Arial"/>
              </a:rPr>
              <a:t>Drain-</a:t>
            </a:r>
            <a:r>
              <a:rPr lang="en-US" sz="1600" spc="-5" dirty="0" smtClean="0">
                <a:latin typeface="Arial"/>
                <a:cs typeface="Arial"/>
              </a:rPr>
              <a:t>I</a:t>
            </a:r>
            <a:r>
              <a:rPr lang="lv-LV" sz="1600" spc="-5" dirty="0" smtClean="0">
                <a:latin typeface="Arial"/>
                <a:cs typeface="Arial"/>
              </a:rPr>
              <a:t>rrigator”</a:t>
            </a:r>
            <a:r>
              <a:rPr sz="1600" dirty="0" smtClean="0">
                <a:latin typeface="Arial"/>
                <a:cs typeface="Arial"/>
              </a:rPr>
              <a:t>.</a:t>
            </a:r>
            <a:endParaRPr sz="1600" dirty="0">
              <a:latin typeface="Arial"/>
              <a:cs typeface="Arial"/>
            </a:endParaRPr>
          </a:p>
          <a:p>
            <a:pPr marL="353060" indent="-340360">
              <a:lnSpc>
                <a:spcPct val="100000"/>
              </a:lnSpc>
              <a:spcBef>
                <a:spcPts val="100"/>
              </a:spcBef>
              <a:buAutoNum type="arabicPeriod"/>
              <a:tabLst>
                <a:tab pos="353060" algn="l"/>
              </a:tabLst>
            </a:pPr>
            <a:r>
              <a:rPr lang="en-US" sz="1600" dirty="0" smtClean="0">
                <a:latin typeface="Arial"/>
                <a:cs typeface="Arial"/>
              </a:rPr>
              <a:t>Algorithm of new </a:t>
            </a:r>
            <a:r>
              <a:rPr lang="ru-RU" sz="1600" dirty="0" smtClean="0">
                <a:latin typeface="Arial"/>
                <a:cs typeface="Arial"/>
              </a:rPr>
              <a:t>1-</a:t>
            </a:r>
            <a:r>
              <a:rPr lang="en-US" sz="1600" dirty="0" smtClean="0">
                <a:latin typeface="Arial"/>
                <a:cs typeface="Arial"/>
              </a:rPr>
              <a:t>moment</a:t>
            </a:r>
            <a:r>
              <a:rPr lang="ru-RU" sz="1600" dirty="0" smtClean="0">
                <a:latin typeface="Arial"/>
                <a:cs typeface="Arial"/>
              </a:rPr>
              <a:t> </a:t>
            </a:r>
            <a:r>
              <a:rPr lang="en-US" sz="1600" dirty="0" smtClean="0">
                <a:latin typeface="Arial"/>
                <a:cs typeface="Arial"/>
              </a:rPr>
              <a:t>colon resection</a:t>
            </a:r>
            <a:r>
              <a:rPr sz="1600" spc="-10" dirty="0" smtClean="0">
                <a:latin typeface="Arial"/>
                <a:cs typeface="Arial"/>
              </a:rPr>
              <a:t>.</a:t>
            </a:r>
            <a:endParaRPr sz="1600" dirty="0">
              <a:latin typeface="Arial"/>
              <a:cs typeface="Arial"/>
            </a:endParaRPr>
          </a:p>
          <a:p>
            <a:pPr marL="337185" indent="-324485">
              <a:lnSpc>
                <a:spcPct val="100000"/>
              </a:lnSpc>
              <a:spcBef>
                <a:spcPts val="100"/>
              </a:spcBef>
              <a:buAutoNum type="arabicPeriod"/>
              <a:tabLst>
                <a:tab pos="337820" algn="l"/>
              </a:tabLst>
            </a:pPr>
            <a:r>
              <a:rPr lang="lv-LV" sz="1600" dirty="0">
                <a:latin typeface="Arial"/>
                <a:cs typeface="Arial"/>
              </a:rPr>
              <a:t>Clinical estimation of Antiseptic </a:t>
            </a:r>
            <a:r>
              <a:rPr lang="lv-LV" sz="1600" dirty="0" smtClean="0">
                <a:latin typeface="Arial"/>
                <a:cs typeface="Arial"/>
              </a:rPr>
              <a:t>method</a:t>
            </a:r>
            <a:r>
              <a:rPr sz="1600" spc="-20" dirty="0" smtClean="0">
                <a:latin typeface="Arial"/>
                <a:cs typeface="Arial"/>
              </a:rPr>
              <a:t>.</a:t>
            </a:r>
            <a:endParaRPr sz="1600" dirty="0">
              <a:latin typeface="Arial"/>
              <a:cs typeface="Arial"/>
            </a:endParaRPr>
          </a:p>
          <a:p>
            <a:pPr marL="352425" indent="-339725">
              <a:lnSpc>
                <a:spcPct val="100000"/>
              </a:lnSpc>
              <a:spcBef>
                <a:spcPts val="100"/>
              </a:spcBef>
              <a:buAutoNum type="arabicPeriod"/>
              <a:tabLst>
                <a:tab pos="353060" algn="l"/>
              </a:tabLst>
            </a:pPr>
            <a:r>
              <a:rPr lang="lv-LV" sz="1600" spc="-10" dirty="0">
                <a:latin typeface="Arial"/>
                <a:cs typeface="Arial"/>
              </a:rPr>
              <a:t>Conclusion</a:t>
            </a:r>
            <a:r>
              <a:rPr sz="1600" spc="-10" dirty="0" smtClean="0">
                <a:latin typeface="Arial"/>
                <a:cs typeface="Arial"/>
              </a:rPr>
              <a:t>.</a:t>
            </a:r>
            <a:endParaRPr sz="1600" dirty="0">
              <a:latin typeface="Arial"/>
              <a:cs typeface="Arial"/>
            </a:endParaRPr>
          </a:p>
          <a:p>
            <a:pPr marL="12700">
              <a:lnSpc>
                <a:spcPct val="100000"/>
              </a:lnSpc>
              <a:spcBef>
                <a:spcPts val="80"/>
              </a:spcBef>
            </a:pPr>
            <a:r>
              <a:rPr sz="1600" spc="-10" dirty="0" smtClean="0">
                <a:latin typeface="Arial"/>
                <a:cs typeface="Arial"/>
              </a:rPr>
              <a:t>1</a:t>
            </a:r>
            <a:r>
              <a:rPr lang="ru-RU" sz="1600" spc="-10" dirty="0" smtClean="0">
                <a:latin typeface="Arial"/>
                <a:cs typeface="Arial"/>
              </a:rPr>
              <a:t>3</a:t>
            </a:r>
            <a:r>
              <a:rPr lang="en-US" sz="1600" spc="-10" dirty="0" smtClean="0">
                <a:latin typeface="Arial"/>
                <a:cs typeface="Arial"/>
              </a:rPr>
              <a:t>, 14</a:t>
            </a:r>
            <a:r>
              <a:rPr lang="ru-RU" sz="1600" spc="-10" dirty="0" smtClean="0">
                <a:latin typeface="Arial"/>
                <a:cs typeface="Arial"/>
              </a:rPr>
              <a:t>. </a:t>
            </a:r>
            <a:r>
              <a:rPr lang="en-US" sz="1600" spc="-5" dirty="0" smtClean="0">
                <a:latin typeface="Arial"/>
                <a:cs typeface="Arial"/>
              </a:rPr>
              <a:t>Main </a:t>
            </a:r>
            <a:r>
              <a:rPr lang="lv-LV" sz="1600" spc="-5" dirty="0" smtClean="0">
                <a:latin typeface="Arial"/>
                <a:cs typeface="Arial"/>
              </a:rPr>
              <a:t>sources </a:t>
            </a:r>
            <a:r>
              <a:rPr lang="lv-LV" sz="1600" spc="-5" dirty="0">
                <a:latin typeface="Arial"/>
                <a:cs typeface="Arial"/>
              </a:rPr>
              <a:t>of information</a:t>
            </a:r>
            <a:r>
              <a:rPr sz="1600" spc="-5" dirty="0" smtClean="0">
                <a:latin typeface="Arial"/>
                <a:cs typeface="Arial"/>
              </a:rPr>
              <a:t>.</a:t>
            </a:r>
            <a:endParaRPr lang="en-US" sz="1600" spc="-5" dirty="0" smtClean="0">
              <a:latin typeface="Arial"/>
              <a:cs typeface="Arial"/>
            </a:endParaRPr>
          </a:p>
        </p:txBody>
      </p:sp>
      <p:sp>
        <p:nvSpPr>
          <p:cNvPr id="12" name="object 5"/>
          <p:cNvSpPr>
            <a:spLocks/>
          </p:cNvSpPr>
          <p:nvPr/>
        </p:nvSpPr>
        <p:spPr bwMode="auto">
          <a:xfrm flipV="1">
            <a:off x="2424113" y="2362200"/>
            <a:ext cx="4205288" cy="228600"/>
          </a:xfrm>
          <a:custGeom>
            <a:avLst/>
            <a:gdLst>
              <a:gd name="T0" fmla="*/ 0 w 5294630"/>
              <a:gd name="T1" fmla="*/ 114300 h 228600"/>
              <a:gd name="T2" fmla="*/ 126984 w 5294630"/>
              <a:gd name="T3" fmla="*/ 152400 h 228600"/>
              <a:gd name="T4" fmla="*/ 76190 w 5294630"/>
              <a:gd name="T5" fmla="*/ 139700 h 228600"/>
              <a:gd name="T6" fmla="*/ 143915 w 5294630"/>
              <a:gd name="T7" fmla="*/ 127000 h 228600"/>
              <a:gd name="T8" fmla="*/ 76190 w 5294630"/>
              <a:gd name="T9" fmla="*/ 101600 h 228600"/>
              <a:gd name="T10" fmla="*/ 135450 w 5294630"/>
              <a:gd name="T11" fmla="*/ 88900 h 228600"/>
              <a:gd name="T12" fmla="*/ 76190 w 5294630"/>
              <a:gd name="T13" fmla="*/ 76200 h 228600"/>
              <a:gd name="T14" fmla="*/ 76190 w 5294630"/>
              <a:gd name="T15" fmla="*/ 0 h 228600"/>
              <a:gd name="T16" fmla="*/ 5141233 w 5294630"/>
              <a:gd name="T17" fmla="*/ 114300 h 228600"/>
              <a:gd name="T18" fmla="*/ 5268219 w 5294630"/>
              <a:gd name="T19" fmla="*/ 152400 h 228600"/>
              <a:gd name="T20" fmla="*/ 5217425 w 5294630"/>
              <a:gd name="T21" fmla="*/ 139700 h 228600"/>
              <a:gd name="T22" fmla="*/ 5285150 w 5294630"/>
              <a:gd name="T23" fmla="*/ 127000 h 228600"/>
              <a:gd name="T24" fmla="*/ 5217425 w 5294630"/>
              <a:gd name="T25" fmla="*/ 101600 h 228600"/>
              <a:gd name="T26" fmla="*/ 5276683 w 5294630"/>
              <a:gd name="T27" fmla="*/ 88900 h 228600"/>
              <a:gd name="T28" fmla="*/ 5217425 w 5294630"/>
              <a:gd name="T29" fmla="*/ 76200 h 228600"/>
              <a:gd name="T30" fmla="*/ 5217425 w 5294630"/>
              <a:gd name="T31" fmla="*/ 0 h 228600"/>
              <a:gd name="T32" fmla="*/ 76190 w 5294630"/>
              <a:gd name="T33" fmla="*/ 139700 h 228600"/>
              <a:gd name="T34" fmla="*/ 126984 w 5294630"/>
              <a:gd name="T35" fmla="*/ 152400 h 228600"/>
              <a:gd name="T36" fmla="*/ 5158164 w 5294630"/>
              <a:gd name="T37" fmla="*/ 139700 h 228600"/>
              <a:gd name="T38" fmla="*/ 126984 w 5294630"/>
              <a:gd name="T39" fmla="*/ 152400 h 228600"/>
              <a:gd name="T40" fmla="*/ 5158164 w 5294630"/>
              <a:gd name="T41" fmla="*/ 139700 h 228600"/>
              <a:gd name="T42" fmla="*/ 5217425 w 5294630"/>
              <a:gd name="T43" fmla="*/ 139700 h 228600"/>
              <a:gd name="T44" fmla="*/ 5268219 w 5294630"/>
              <a:gd name="T45" fmla="*/ 152400 h 228600"/>
              <a:gd name="T46" fmla="*/ 143915 w 5294630"/>
              <a:gd name="T47" fmla="*/ 101600 h 228600"/>
              <a:gd name="T48" fmla="*/ 76190 w 5294630"/>
              <a:gd name="T49" fmla="*/ 127000 h 228600"/>
              <a:gd name="T50" fmla="*/ 152382 w 5294630"/>
              <a:gd name="T51" fmla="*/ 114300 h 228600"/>
              <a:gd name="T52" fmla="*/ 5149699 w 5294630"/>
              <a:gd name="T53" fmla="*/ 101600 h 228600"/>
              <a:gd name="T54" fmla="*/ 152382 w 5294630"/>
              <a:gd name="T55" fmla="*/ 114300 h 228600"/>
              <a:gd name="T56" fmla="*/ 5149699 w 5294630"/>
              <a:gd name="T57" fmla="*/ 127000 h 228600"/>
              <a:gd name="T58" fmla="*/ 5149699 w 5294630"/>
              <a:gd name="T59" fmla="*/ 101600 h 228600"/>
              <a:gd name="T60" fmla="*/ 5217425 w 5294630"/>
              <a:gd name="T61" fmla="*/ 101600 h 228600"/>
              <a:gd name="T62" fmla="*/ 5285150 w 5294630"/>
              <a:gd name="T63" fmla="*/ 127000 h 228600"/>
              <a:gd name="T64" fmla="*/ 5285150 w 5294630"/>
              <a:gd name="T65" fmla="*/ 101600 h 228600"/>
              <a:gd name="T66" fmla="*/ 76190 w 5294630"/>
              <a:gd name="T67" fmla="*/ 76200 h 228600"/>
              <a:gd name="T68" fmla="*/ 135450 w 5294630"/>
              <a:gd name="T69" fmla="*/ 88900 h 228600"/>
              <a:gd name="T70" fmla="*/ 5166631 w 5294630"/>
              <a:gd name="T71" fmla="*/ 76200 h 228600"/>
              <a:gd name="T72" fmla="*/ 135450 w 5294630"/>
              <a:gd name="T73" fmla="*/ 88900 h 228600"/>
              <a:gd name="T74" fmla="*/ 5166631 w 5294630"/>
              <a:gd name="T75" fmla="*/ 76200 h 228600"/>
              <a:gd name="T76" fmla="*/ 5217425 w 5294630"/>
              <a:gd name="T77" fmla="*/ 76200 h 228600"/>
              <a:gd name="T78" fmla="*/ 5276683 w 5294630"/>
              <a:gd name="T79" fmla="*/ 88900 h 2286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94630" h="228600">
                <a:moveTo>
                  <a:pt x="76200" y="0"/>
                </a:moveTo>
                <a:lnTo>
                  <a:pt x="0" y="114300"/>
                </a:lnTo>
                <a:lnTo>
                  <a:pt x="76200" y="228600"/>
                </a:lnTo>
                <a:lnTo>
                  <a:pt x="127000" y="152400"/>
                </a:lnTo>
                <a:lnTo>
                  <a:pt x="76200" y="152400"/>
                </a:lnTo>
                <a:lnTo>
                  <a:pt x="76200" y="139700"/>
                </a:lnTo>
                <a:lnTo>
                  <a:pt x="135466" y="139700"/>
                </a:lnTo>
                <a:lnTo>
                  <a:pt x="143933" y="127000"/>
                </a:lnTo>
                <a:lnTo>
                  <a:pt x="76200" y="127000"/>
                </a:lnTo>
                <a:lnTo>
                  <a:pt x="76200" y="101600"/>
                </a:lnTo>
                <a:lnTo>
                  <a:pt x="143933" y="101600"/>
                </a:lnTo>
                <a:lnTo>
                  <a:pt x="135466" y="88900"/>
                </a:lnTo>
                <a:lnTo>
                  <a:pt x="76200" y="88900"/>
                </a:lnTo>
                <a:lnTo>
                  <a:pt x="76200" y="76200"/>
                </a:lnTo>
                <a:lnTo>
                  <a:pt x="127000" y="76200"/>
                </a:lnTo>
                <a:lnTo>
                  <a:pt x="76200" y="0"/>
                </a:lnTo>
                <a:close/>
              </a:path>
              <a:path w="5294630" h="228600">
                <a:moveTo>
                  <a:pt x="5218049" y="0"/>
                </a:moveTo>
                <a:lnTo>
                  <a:pt x="5141849" y="114300"/>
                </a:lnTo>
                <a:lnTo>
                  <a:pt x="5218049" y="228600"/>
                </a:lnTo>
                <a:lnTo>
                  <a:pt x="5268849" y="152400"/>
                </a:lnTo>
                <a:lnTo>
                  <a:pt x="5218049" y="152400"/>
                </a:lnTo>
                <a:lnTo>
                  <a:pt x="5218049" y="139700"/>
                </a:lnTo>
                <a:lnTo>
                  <a:pt x="5277315" y="139700"/>
                </a:lnTo>
                <a:lnTo>
                  <a:pt x="5285782" y="127000"/>
                </a:lnTo>
                <a:lnTo>
                  <a:pt x="5218049" y="127000"/>
                </a:lnTo>
                <a:lnTo>
                  <a:pt x="5218049" y="101600"/>
                </a:lnTo>
                <a:lnTo>
                  <a:pt x="5285782" y="101600"/>
                </a:lnTo>
                <a:lnTo>
                  <a:pt x="5277315" y="88900"/>
                </a:lnTo>
                <a:lnTo>
                  <a:pt x="5218049" y="88900"/>
                </a:lnTo>
                <a:lnTo>
                  <a:pt x="5218049" y="76200"/>
                </a:lnTo>
                <a:lnTo>
                  <a:pt x="5268849" y="76200"/>
                </a:lnTo>
                <a:lnTo>
                  <a:pt x="5218049" y="0"/>
                </a:lnTo>
                <a:close/>
              </a:path>
              <a:path w="5294630" h="228600">
                <a:moveTo>
                  <a:pt x="135466" y="139700"/>
                </a:moveTo>
                <a:lnTo>
                  <a:pt x="76200" y="139700"/>
                </a:lnTo>
                <a:lnTo>
                  <a:pt x="76200" y="152400"/>
                </a:lnTo>
                <a:lnTo>
                  <a:pt x="127000" y="152400"/>
                </a:lnTo>
                <a:lnTo>
                  <a:pt x="135466" y="139700"/>
                </a:lnTo>
                <a:close/>
              </a:path>
              <a:path w="5294630" h="228600">
                <a:moveTo>
                  <a:pt x="5158782" y="139700"/>
                </a:moveTo>
                <a:lnTo>
                  <a:pt x="135466" y="139700"/>
                </a:lnTo>
                <a:lnTo>
                  <a:pt x="127000" y="152400"/>
                </a:lnTo>
                <a:lnTo>
                  <a:pt x="5167249" y="152400"/>
                </a:lnTo>
                <a:lnTo>
                  <a:pt x="5158782" y="139700"/>
                </a:lnTo>
                <a:close/>
              </a:path>
              <a:path w="5294630" h="228600">
                <a:moveTo>
                  <a:pt x="5277315" y="139700"/>
                </a:moveTo>
                <a:lnTo>
                  <a:pt x="5218049" y="139700"/>
                </a:lnTo>
                <a:lnTo>
                  <a:pt x="5218049" y="152400"/>
                </a:lnTo>
                <a:lnTo>
                  <a:pt x="5268849" y="152400"/>
                </a:lnTo>
                <a:lnTo>
                  <a:pt x="5277315" y="139700"/>
                </a:lnTo>
                <a:close/>
              </a:path>
              <a:path w="5294630" h="228600">
                <a:moveTo>
                  <a:pt x="143933" y="101600"/>
                </a:moveTo>
                <a:lnTo>
                  <a:pt x="76200" y="101600"/>
                </a:lnTo>
                <a:lnTo>
                  <a:pt x="76200" y="127000"/>
                </a:lnTo>
                <a:lnTo>
                  <a:pt x="143933" y="127000"/>
                </a:lnTo>
                <a:lnTo>
                  <a:pt x="152400" y="114300"/>
                </a:lnTo>
                <a:lnTo>
                  <a:pt x="143933" y="101600"/>
                </a:lnTo>
                <a:close/>
              </a:path>
              <a:path w="5294630" h="228600">
                <a:moveTo>
                  <a:pt x="5150315" y="101600"/>
                </a:moveTo>
                <a:lnTo>
                  <a:pt x="143933" y="101600"/>
                </a:lnTo>
                <a:lnTo>
                  <a:pt x="152400" y="114300"/>
                </a:lnTo>
                <a:lnTo>
                  <a:pt x="143933" y="127000"/>
                </a:lnTo>
                <a:lnTo>
                  <a:pt x="5150315" y="127000"/>
                </a:lnTo>
                <a:lnTo>
                  <a:pt x="5141849" y="114300"/>
                </a:lnTo>
                <a:lnTo>
                  <a:pt x="5150315" y="101600"/>
                </a:lnTo>
                <a:close/>
              </a:path>
              <a:path w="5294630" h="228600">
                <a:moveTo>
                  <a:pt x="5285782" y="101600"/>
                </a:moveTo>
                <a:lnTo>
                  <a:pt x="5218049" y="101600"/>
                </a:lnTo>
                <a:lnTo>
                  <a:pt x="5218049" y="127000"/>
                </a:lnTo>
                <a:lnTo>
                  <a:pt x="5285782" y="127000"/>
                </a:lnTo>
                <a:lnTo>
                  <a:pt x="5294249" y="114300"/>
                </a:lnTo>
                <a:lnTo>
                  <a:pt x="5285782" y="101600"/>
                </a:lnTo>
                <a:close/>
              </a:path>
              <a:path w="5294630" h="228600">
                <a:moveTo>
                  <a:pt x="127000" y="76200"/>
                </a:moveTo>
                <a:lnTo>
                  <a:pt x="76200" y="76200"/>
                </a:lnTo>
                <a:lnTo>
                  <a:pt x="76200" y="88900"/>
                </a:lnTo>
                <a:lnTo>
                  <a:pt x="135466" y="88900"/>
                </a:lnTo>
                <a:lnTo>
                  <a:pt x="127000" y="76200"/>
                </a:lnTo>
                <a:close/>
              </a:path>
              <a:path w="5294630" h="228600">
                <a:moveTo>
                  <a:pt x="5167249" y="76200"/>
                </a:moveTo>
                <a:lnTo>
                  <a:pt x="127000" y="76200"/>
                </a:lnTo>
                <a:lnTo>
                  <a:pt x="135466" y="88900"/>
                </a:lnTo>
                <a:lnTo>
                  <a:pt x="5158782" y="88900"/>
                </a:lnTo>
                <a:lnTo>
                  <a:pt x="5167249" y="76200"/>
                </a:lnTo>
                <a:close/>
              </a:path>
              <a:path w="5294630" h="228600">
                <a:moveTo>
                  <a:pt x="5268849" y="76200"/>
                </a:moveTo>
                <a:lnTo>
                  <a:pt x="5218049" y="76200"/>
                </a:lnTo>
                <a:lnTo>
                  <a:pt x="5218049" y="88900"/>
                </a:lnTo>
                <a:lnTo>
                  <a:pt x="5277315" y="88900"/>
                </a:lnTo>
                <a:lnTo>
                  <a:pt x="5268849" y="76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ru-RU"/>
          </a:p>
        </p:txBody>
      </p:sp>
      <p:sp>
        <p:nvSpPr>
          <p:cNvPr id="16" name="TextBox 15"/>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3"/>
              </a:rPr>
              <a:t>www.coloncancer.lv</a:t>
            </a:r>
            <a:r>
              <a:rPr lang="en-US" sz="1200" dirty="0" smtClean="0">
                <a:solidFill>
                  <a:srgbClr val="FF0066"/>
                </a:solidFill>
              </a:rPr>
              <a:t> is obligatory</a:t>
            </a:r>
            <a:endParaRPr lang="ru-RU" sz="1200" dirty="0">
              <a:solidFill>
                <a:srgbClr val="FF0066"/>
              </a:solidFill>
            </a:endParaRPr>
          </a:p>
        </p:txBody>
      </p:sp>
      <p:sp>
        <p:nvSpPr>
          <p:cNvPr id="11" name="object 2"/>
          <p:cNvSpPr txBox="1"/>
          <p:nvPr/>
        </p:nvSpPr>
        <p:spPr>
          <a:xfrm>
            <a:off x="3937387" y="117796"/>
            <a:ext cx="1392543"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smtClean="0">
                <a:latin typeface="Arial"/>
                <a:cs typeface="Arial"/>
              </a:rPr>
              <a:t>S.A. </a:t>
            </a:r>
            <a:r>
              <a:rPr lang="en-US" sz="1600" b="1" spc="-5" dirty="0" err="1" smtClean="0">
                <a:latin typeface="Arial"/>
                <a:cs typeface="Arial"/>
              </a:rPr>
              <a:t>Matasov</a:t>
            </a:r>
            <a:endParaRPr sz="1600" dirty="0">
              <a:latin typeface="Arial"/>
              <a:cs typeface="Arial"/>
            </a:endParaRPr>
          </a:p>
        </p:txBody>
      </p:sp>
      <p:sp>
        <p:nvSpPr>
          <p:cNvPr id="13" name="Прямоугольник 12"/>
          <p:cNvSpPr/>
          <p:nvPr/>
        </p:nvSpPr>
        <p:spPr>
          <a:xfrm>
            <a:off x="0" y="567160"/>
            <a:ext cx="9129866" cy="379463"/>
          </a:xfrm>
          <a:prstGeom prst="rect">
            <a:avLst/>
          </a:prstGeom>
        </p:spPr>
        <p:txBody>
          <a:bodyPr wrap="square">
            <a:spAutoFit/>
          </a:bodyPr>
          <a:lstStyle/>
          <a:p>
            <a:pPr marL="12700" algn="ctr">
              <a:lnSpc>
                <a:spcPts val="2500"/>
              </a:lnSpc>
            </a:pPr>
            <a:r>
              <a:rPr lang="en-US" sz="1600" b="1" dirty="0" smtClean="0">
                <a:latin typeface="Arial"/>
                <a:cs typeface="Arial"/>
              </a:rPr>
              <a:t>PROSPECTS OF COLON CANCER SCREENING AND TREATMENT </a:t>
            </a:r>
            <a:endParaRPr lang="ru-RU" sz="1600" b="1" dirty="0" smtClean="0">
              <a:latin typeface="Arial"/>
              <a:cs typeface="Arial"/>
            </a:endParaRPr>
          </a:p>
        </p:txBody>
      </p:sp>
      <p:sp>
        <p:nvSpPr>
          <p:cNvPr id="15" name="Прямоугольник 14"/>
          <p:cNvSpPr/>
          <p:nvPr/>
        </p:nvSpPr>
        <p:spPr>
          <a:xfrm>
            <a:off x="12713" y="980094"/>
            <a:ext cx="9115732" cy="369332"/>
          </a:xfrm>
          <a:prstGeom prst="rect">
            <a:avLst/>
          </a:prstGeom>
        </p:spPr>
        <p:txBody>
          <a:bodyPr wrap="square">
            <a:spAutoFit/>
          </a:bodyPr>
          <a:lstStyle/>
          <a:p>
            <a:pPr marL="103505" algn="ctr">
              <a:lnSpc>
                <a:spcPct val="100000"/>
              </a:lnSpc>
              <a:spcBef>
                <a:spcPts val="100"/>
              </a:spcBef>
            </a:pPr>
            <a:r>
              <a:rPr lang="en-US" b="1" dirty="0" smtClean="0">
                <a:latin typeface="Arial"/>
                <a:cs typeface="Arial"/>
              </a:rPr>
              <a:t>Part </a:t>
            </a:r>
            <a:r>
              <a:rPr lang="ru-RU" b="1" dirty="0" smtClean="0">
                <a:latin typeface="Arial"/>
                <a:cs typeface="Arial"/>
              </a:rPr>
              <a:t>4. </a:t>
            </a:r>
            <a:r>
              <a:rPr lang="lv-LV" b="1" spc="-15" dirty="0" smtClean="0">
                <a:latin typeface="Arial"/>
                <a:cs typeface="Arial"/>
              </a:rPr>
              <a:t>ANTISEPTIC METHOD</a:t>
            </a:r>
            <a:r>
              <a:rPr lang="en-US" b="1" spc="-15" dirty="0">
                <a:latin typeface="Arial"/>
                <a:cs typeface="Arial"/>
              </a:rPr>
              <a:t> </a:t>
            </a:r>
            <a:r>
              <a:rPr lang="lv-LV" b="1" spc="-20" dirty="0" smtClean="0">
                <a:latin typeface="Arial"/>
                <a:cs typeface="Arial"/>
              </a:rPr>
              <a:t>OF 1-MOMENT COLON RESECTION</a:t>
            </a:r>
            <a:endParaRPr lang="ru-RU" b="1" spc="-20" dirty="0">
              <a:latin typeface="Arial"/>
              <a:cs typeface="Arial"/>
            </a:endParaRPr>
          </a:p>
        </p:txBody>
      </p:sp>
      <p:sp>
        <p:nvSpPr>
          <p:cNvPr id="18" name="TextBox 17"/>
          <p:cNvSpPr txBox="1"/>
          <p:nvPr/>
        </p:nvSpPr>
        <p:spPr>
          <a:xfrm>
            <a:off x="5065312" y="1448468"/>
            <a:ext cx="3782413" cy="738664"/>
          </a:xfrm>
          <a:prstGeom prst="rect">
            <a:avLst/>
          </a:prstGeom>
          <a:noFill/>
        </p:spPr>
        <p:txBody>
          <a:bodyPr wrap="square" rtlCol="0">
            <a:spAutoFit/>
          </a:bodyPr>
          <a:lstStyle/>
          <a:p>
            <a:pPr indent="-127000">
              <a:lnSpc>
                <a:spcPct val="100000"/>
              </a:lnSpc>
              <a:buFont typeface="Arial"/>
              <a:buChar char="-"/>
              <a:tabLst>
                <a:tab pos="4154804" algn="l"/>
              </a:tabLst>
            </a:pPr>
            <a:r>
              <a:rPr lang="lv-LV" sz="1400" i="1" spc="-10" dirty="0" smtClean="0">
                <a:latin typeface="Arial"/>
                <a:cs typeface="Arial"/>
              </a:rPr>
              <a:t>Aseptics</a:t>
            </a:r>
            <a:r>
              <a:rPr lang="ru-RU" sz="1400" i="1" spc="-10" dirty="0">
                <a:latin typeface="Arial"/>
                <a:cs typeface="Arial"/>
              </a:rPr>
              <a:t>, </a:t>
            </a:r>
            <a:r>
              <a:rPr lang="lv-LV" sz="1400" i="1" spc="-10" dirty="0">
                <a:latin typeface="Arial"/>
                <a:cs typeface="Arial"/>
              </a:rPr>
              <a:t>antiseptics</a:t>
            </a:r>
            <a:r>
              <a:rPr lang="ru-RU" sz="1400" i="1" spc="-10" dirty="0">
                <a:latin typeface="Arial"/>
                <a:cs typeface="Arial"/>
              </a:rPr>
              <a:t>?</a:t>
            </a:r>
            <a:endParaRPr lang="ru-RU" sz="1400" dirty="0">
              <a:latin typeface="Arial"/>
              <a:cs typeface="Arial"/>
            </a:endParaRPr>
          </a:p>
          <a:p>
            <a:pPr indent="-127000">
              <a:lnSpc>
                <a:spcPct val="100000"/>
              </a:lnSpc>
              <a:buFont typeface="Arial"/>
              <a:buChar char="-"/>
              <a:tabLst>
                <a:tab pos="4154804" algn="l"/>
              </a:tabLst>
            </a:pPr>
            <a:r>
              <a:rPr lang="lv-LV" sz="1400" i="1" spc="-15" dirty="0">
                <a:latin typeface="Arial"/>
                <a:cs typeface="Arial"/>
              </a:rPr>
              <a:t>It’s ignored nightmare in coloproctology</a:t>
            </a:r>
            <a:r>
              <a:rPr lang="ru-RU" sz="1400" i="1" spc="-15" dirty="0">
                <a:latin typeface="Arial"/>
                <a:cs typeface="Arial"/>
              </a:rPr>
              <a:t>!</a:t>
            </a:r>
            <a:endParaRPr lang="ru-RU" sz="1400" dirty="0">
              <a:latin typeface="Arial"/>
              <a:cs typeface="Arial"/>
            </a:endParaRPr>
          </a:p>
          <a:p>
            <a:pPr marR="5080" algn="r">
              <a:lnSpc>
                <a:spcPct val="100000"/>
              </a:lnSpc>
            </a:pPr>
            <a:r>
              <a:rPr lang="lv-LV" sz="1400" dirty="0">
                <a:latin typeface="Arial"/>
                <a:cs typeface="Arial"/>
              </a:rPr>
              <a:t>From the conversation in operation room</a:t>
            </a:r>
            <a:r>
              <a:rPr lang="ru-RU" sz="1400" spc="-5" dirty="0" smtClean="0">
                <a:latin typeface="Arial"/>
                <a:cs typeface="Arial"/>
              </a:rPr>
              <a:t>.</a:t>
            </a:r>
            <a:endParaRPr lang="en-US" sz="1400" dirty="0"/>
          </a:p>
        </p:txBody>
      </p:sp>
      <p:sp>
        <p:nvSpPr>
          <p:cNvPr id="17" name="TextBox 1">
            <a:hlinkClick r:id="rId4" action="ppaction://hlinksldjump"/>
          </p:cNvPr>
          <p:cNvSpPr txBox="1"/>
          <p:nvPr/>
        </p:nvSpPr>
        <p:spPr>
          <a:xfrm>
            <a:off x="685800" y="3477398"/>
            <a:ext cx="6172200" cy="261403"/>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19" name="TextBox 18">
            <a:hlinkClick r:id="rId5" action="ppaction://hlinksldjump"/>
          </p:cNvPr>
          <p:cNvSpPr txBox="1"/>
          <p:nvPr/>
        </p:nvSpPr>
        <p:spPr>
          <a:xfrm>
            <a:off x="685800" y="3738802"/>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0" name="TextBox 19">
            <a:hlinkClick r:id="rId6" action="ppaction://hlinksldjump"/>
          </p:cNvPr>
          <p:cNvSpPr txBox="1"/>
          <p:nvPr/>
        </p:nvSpPr>
        <p:spPr>
          <a:xfrm>
            <a:off x="685800" y="3988653"/>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1" name="TextBox 20">
            <a:hlinkClick r:id="rId7" action="ppaction://hlinksldjump"/>
          </p:cNvPr>
          <p:cNvSpPr txBox="1"/>
          <p:nvPr/>
        </p:nvSpPr>
        <p:spPr>
          <a:xfrm>
            <a:off x="685800" y="4242695"/>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2" name="TextBox 21">
            <a:hlinkClick r:id="rId8" action="ppaction://hlinksldjump"/>
          </p:cNvPr>
          <p:cNvSpPr txBox="1"/>
          <p:nvPr/>
        </p:nvSpPr>
        <p:spPr>
          <a:xfrm>
            <a:off x="685800" y="4467999"/>
            <a:ext cx="6629400" cy="288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3" name="TextBox 22">
            <a:hlinkClick r:id="rId9" action="ppaction://hlinksldjump"/>
          </p:cNvPr>
          <p:cNvSpPr txBox="1"/>
          <p:nvPr/>
        </p:nvSpPr>
        <p:spPr>
          <a:xfrm>
            <a:off x="685800" y="4785399"/>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4" name="TextBox 23">
            <a:hlinkClick r:id="rId10" action="ppaction://hlinksldjump"/>
          </p:cNvPr>
          <p:cNvSpPr txBox="1"/>
          <p:nvPr/>
        </p:nvSpPr>
        <p:spPr>
          <a:xfrm>
            <a:off x="719919" y="5001399"/>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5" name="TextBox 24">
            <a:hlinkClick r:id="rId11" action="ppaction://hlinksldjump"/>
          </p:cNvPr>
          <p:cNvSpPr txBox="1"/>
          <p:nvPr/>
        </p:nvSpPr>
        <p:spPr>
          <a:xfrm>
            <a:off x="685800" y="5306199"/>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6" name="TextBox 25">
            <a:hlinkClick r:id="rId12" action="ppaction://hlinksldjump"/>
          </p:cNvPr>
          <p:cNvSpPr txBox="1"/>
          <p:nvPr/>
        </p:nvSpPr>
        <p:spPr>
          <a:xfrm>
            <a:off x="729018" y="5553954"/>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7" name="TextBox 26">
            <a:hlinkClick r:id="rId13" action="ppaction://hlinksldjump"/>
          </p:cNvPr>
          <p:cNvSpPr txBox="1"/>
          <p:nvPr/>
        </p:nvSpPr>
        <p:spPr>
          <a:xfrm>
            <a:off x="685800" y="5769954"/>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8" name="TextBox 27">
            <a:hlinkClick r:id="rId14" action="ppaction://hlinksldjump"/>
          </p:cNvPr>
          <p:cNvSpPr txBox="1"/>
          <p:nvPr/>
        </p:nvSpPr>
        <p:spPr>
          <a:xfrm>
            <a:off x="747215" y="6080799"/>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29" name="TextBox 28">
            <a:hlinkClick r:id="rId15" action="ppaction://hlinksldjump"/>
          </p:cNvPr>
          <p:cNvSpPr txBox="1"/>
          <p:nvPr/>
        </p:nvSpPr>
        <p:spPr>
          <a:xfrm>
            <a:off x="762000" y="6311584"/>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30" name="TextBox 29">
            <a:hlinkClick r:id="rId16" action="ppaction://hlinksldjump"/>
          </p:cNvPr>
          <p:cNvSpPr txBox="1"/>
          <p:nvPr/>
        </p:nvSpPr>
        <p:spPr>
          <a:xfrm>
            <a:off x="719919" y="6565800"/>
            <a:ext cx="6629400" cy="21600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
        <p:nvSpPr>
          <p:cNvPr id="31" name="Прямоугольник 30"/>
          <p:cNvSpPr/>
          <p:nvPr/>
        </p:nvSpPr>
        <p:spPr>
          <a:xfrm>
            <a:off x="8802533" y="6470134"/>
            <a:ext cx="327333" cy="369332"/>
          </a:xfrm>
          <a:prstGeom prst="rect">
            <a:avLst/>
          </a:prstGeom>
        </p:spPr>
        <p:txBody>
          <a:bodyPr wrap="none">
            <a:spAutoFit/>
          </a:bodyPr>
          <a:lstStyle/>
          <a:p>
            <a:pPr marL="25400" algn="ctr">
              <a:lnSpc>
                <a:spcPct val="100000"/>
              </a:lnSpc>
              <a:spcBef>
                <a:spcPts val="50"/>
              </a:spcBef>
            </a:pPr>
            <a:r>
              <a:rPr lang="ru-RU" dirty="0" smtClean="0"/>
              <a:t>1</a:t>
            </a:r>
            <a:endParaRPr lang="ru-RU"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701" y="2825858"/>
            <a:ext cx="8358269" cy="3645419"/>
          </a:xfrm>
          <a:prstGeom prst="rect">
            <a:avLst/>
          </a:prstGeom>
        </p:spPr>
      </p:pic>
      <p:sp>
        <p:nvSpPr>
          <p:cNvPr id="12" name="object 12"/>
          <p:cNvSpPr txBox="1"/>
          <p:nvPr/>
        </p:nvSpPr>
        <p:spPr>
          <a:xfrm>
            <a:off x="413701" y="757666"/>
            <a:ext cx="8366411" cy="5868273"/>
          </a:xfrm>
          <a:prstGeom prst="rect">
            <a:avLst/>
          </a:prstGeom>
        </p:spPr>
        <p:txBody>
          <a:bodyPr vert="horz" wrap="square" lIns="0" tIns="129540" rIns="0" bIns="0" rtlCol="0">
            <a:spAutoFit/>
          </a:bodyPr>
          <a:lstStyle/>
          <a:p>
            <a:pPr algn="ctr">
              <a:lnSpc>
                <a:spcPct val="100000"/>
              </a:lnSpc>
              <a:spcBef>
                <a:spcPts val="1020"/>
              </a:spcBef>
            </a:pPr>
            <a:r>
              <a:rPr lang="en-US" sz="1800" b="1" spc="-5" dirty="0" smtClean="0">
                <a:latin typeface="Arial"/>
                <a:cs typeface="Arial"/>
              </a:rPr>
              <a:t>10</a:t>
            </a:r>
            <a:r>
              <a:rPr sz="1800" b="1" spc="-5" dirty="0" smtClean="0">
                <a:latin typeface="Arial"/>
                <a:cs typeface="Arial"/>
              </a:rPr>
              <a:t>. </a:t>
            </a:r>
            <a:r>
              <a:rPr lang="en-US" b="1" spc="-15" dirty="0">
                <a:latin typeface="Arial"/>
                <a:cs typeface="Arial"/>
              </a:rPr>
              <a:t>Algorithm of new 1-moment colon resection</a:t>
            </a:r>
            <a:endParaRPr sz="1800" dirty="0" smtClean="0">
              <a:latin typeface="Arial"/>
              <a:cs typeface="Arial"/>
            </a:endParaRPr>
          </a:p>
          <a:p>
            <a:pPr marL="20955">
              <a:lnSpc>
                <a:spcPts val="1889"/>
              </a:lnSpc>
              <a:spcBef>
                <a:spcPts val="815"/>
              </a:spcBef>
            </a:pPr>
            <a:r>
              <a:rPr lang="en-US" sz="1600" spc="-10" dirty="0" smtClean="0">
                <a:latin typeface="Arial"/>
                <a:cs typeface="Arial"/>
              </a:rPr>
              <a:t>The </a:t>
            </a:r>
            <a:r>
              <a:rPr lang="en-US" sz="1600" spc="-10" dirty="0">
                <a:latin typeface="Arial"/>
                <a:cs typeface="Arial"/>
              </a:rPr>
              <a:t>new resection consistently includes </a:t>
            </a:r>
            <a:r>
              <a:rPr sz="1600" spc="-10" dirty="0" smtClean="0">
                <a:latin typeface="Arial"/>
                <a:cs typeface="Arial"/>
              </a:rPr>
              <a:t>:</a:t>
            </a:r>
            <a:endParaRPr sz="1600" dirty="0" smtClean="0">
              <a:latin typeface="Arial"/>
              <a:cs typeface="Arial"/>
            </a:endParaRPr>
          </a:p>
          <a:p>
            <a:pPr marL="238125" indent="-225425">
              <a:lnSpc>
                <a:spcPts val="1889"/>
              </a:lnSpc>
              <a:buAutoNum type="arabicPeriod"/>
              <a:tabLst>
                <a:tab pos="238760" algn="l"/>
              </a:tabLst>
            </a:pPr>
            <a:r>
              <a:rPr lang="en-US" sz="1600" spc="-20" dirty="0" smtClean="0">
                <a:latin typeface="Arial"/>
                <a:cs typeface="Arial"/>
              </a:rPr>
              <a:t>Colon  resection </a:t>
            </a:r>
            <a:r>
              <a:rPr lang="en-US" sz="1600" spc="-20" dirty="0" smtClean="0">
                <a:solidFill>
                  <a:srgbClr val="0070C0"/>
                </a:solidFill>
                <a:latin typeface="Arial"/>
                <a:cs typeface="Arial"/>
              </a:rPr>
              <a:t>[29</a:t>
            </a:r>
            <a:r>
              <a:rPr lang="en-US" sz="1600" spc="-20" dirty="0">
                <a:solidFill>
                  <a:srgbClr val="0070C0"/>
                </a:solidFill>
                <a:latin typeface="Arial"/>
                <a:cs typeface="Arial"/>
              </a:rPr>
              <a:t>] </a:t>
            </a:r>
            <a:r>
              <a:rPr lang="en-US" sz="1600" spc="-20" dirty="0">
                <a:latin typeface="Arial"/>
                <a:cs typeface="Arial"/>
              </a:rPr>
              <a:t>itself according </a:t>
            </a:r>
            <a:r>
              <a:rPr lang="en-US" sz="1600" spc="-10" dirty="0">
                <a:latin typeface="Arial"/>
                <a:cs typeface="Arial"/>
              </a:rPr>
              <a:t>to one of the 5 classic </a:t>
            </a:r>
            <a:r>
              <a:rPr lang="en-US" sz="1600" spc="-10" dirty="0" smtClean="0">
                <a:latin typeface="Arial"/>
                <a:cs typeface="Arial"/>
              </a:rPr>
              <a:t>variants </a:t>
            </a:r>
            <a:r>
              <a:rPr lang="en-US" sz="1600" spc="-5" dirty="0" smtClean="0">
                <a:solidFill>
                  <a:srgbClr val="0070C0"/>
                </a:solidFill>
                <a:latin typeface="Arial"/>
                <a:cs typeface="Arial"/>
              </a:rPr>
              <a:t>[30]</a:t>
            </a:r>
            <a:r>
              <a:rPr sz="1600" spc="-15" dirty="0" smtClean="0">
                <a:latin typeface="Arial"/>
                <a:cs typeface="Arial"/>
              </a:rPr>
              <a:t>.</a:t>
            </a:r>
            <a:endParaRPr sz="1600" dirty="0">
              <a:latin typeface="Arial"/>
              <a:cs typeface="Arial"/>
            </a:endParaRPr>
          </a:p>
          <a:p>
            <a:pPr marL="238125" indent="-225425">
              <a:lnSpc>
                <a:spcPct val="100000"/>
              </a:lnSpc>
              <a:buAutoNum type="arabicPeriod"/>
              <a:tabLst>
                <a:tab pos="238760" algn="l"/>
              </a:tabLst>
            </a:pPr>
            <a:r>
              <a:rPr lang="en-US" sz="1600" spc="-5" dirty="0" smtClean="0">
                <a:latin typeface="Arial"/>
                <a:cs typeface="Arial"/>
              </a:rPr>
              <a:t>Technical </a:t>
            </a:r>
            <a:r>
              <a:rPr lang="en-US" sz="1600" spc="-5" dirty="0">
                <a:latin typeface="Arial"/>
                <a:cs typeface="Arial"/>
              </a:rPr>
              <a:t>connection of the </a:t>
            </a:r>
            <a:r>
              <a:rPr lang="en-US" sz="1600" spc="-5" dirty="0" smtClean="0">
                <a:latin typeface="Arial"/>
                <a:cs typeface="Arial"/>
              </a:rPr>
              <a:t>resected intestine’s ends by </a:t>
            </a:r>
            <a:r>
              <a:rPr lang="en-US" sz="1600" spc="-5" dirty="0">
                <a:latin typeface="Arial"/>
                <a:cs typeface="Arial"/>
              </a:rPr>
              <a:t>means of a connector</a:t>
            </a:r>
            <a:r>
              <a:rPr lang="ru-RU" sz="1600" spc="-5" dirty="0" smtClean="0">
                <a:latin typeface="Arial"/>
                <a:cs typeface="Arial"/>
              </a:rPr>
              <a:t>.</a:t>
            </a:r>
            <a:endParaRPr sz="1600" dirty="0">
              <a:latin typeface="Arial"/>
              <a:cs typeface="Arial"/>
            </a:endParaRPr>
          </a:p>
          <a:p>
            <a:pPr marL="238125" indent="-225425">
              <a:lnSpc>
                <a:spcPct val="100000"/>
              </a:lnSpc>
              <a:buAutoNum type="arabicPeriod"/>
              <a:tabLst>
                <a:tab pos="238760" algn="l"/>
              </a:tabLst>
            </a:pPr>
            <a:r>
              <a:rPr lang="en-US" sz="1600" spc="-5" dirty="0" smtClean="0">
                <a:latin typeface="Arial"/>
                <a:cs typeface="Arial"/>
              </a:rPr>
              <a:t>Intubation </a:t>
            </a:r>
            <a:r>
              <a:rPr lang="en-US" sz="1600" spc="-5" dirty="0">
                <a:latin typeface="Arial"/>
                <a:cs typeface="Arial"/>
              </a:rPr>
              <a:t>and lavage of technically connected </a:t>
            </a:r>
            <a:r>
              <a:rPr lang="en-US" sz="1600" spc="-5" dirty="0" smtClean="0">
                <a:latin typeface="Arial"/>
                <a:cs typeface="Arial"/>
              </a:rPr>
              <a:t>colon</a:t>
            </a:r>
            <a:r>
              <a:rPr sz="1600" spc="-5" dirty="0" smtClean="0">
                <a:latin typeface="Arial"/>
                <a:cs typeface="Arial"/>
              </a:rPr>
              <a:t>.</a:t>
            </a:r>
            <a:endParaRPr sz="1600" dirty="0">
              <a:latin typeface="Arial"/>
              <a:cs typeface="Arial"/>
            </a:endParaRPr>
          </a:p>
          <a:p>
            <a:pPr marL="238125" indent="-225425">
              <a:lnSpc>
                <a:spcPct val="100000"/>
              </a:lnSpc>
              <a:buAutoNum type="arabicPeriod"/>
              <a:tabLst>
                <a:tab pos="238760" algn="l"/>
              </a:tabLst>
            </a:pPr>
            <a:r>
              <a:rPr lang="en-US" sz="1600" spc="-10" dirty="0" smtClean="0">
                <a:latin typeface="Arial"/>
                <a:cs typeface="Arial"/>
              </a:rPr>
              <a:t>Removal </a:t>
            </a:r>
            <a:r>
              <a:rPr lang="en-US" sz="1600" spc="-10" dirty="0">
                <a:latin typeface="Arial"/>
                <a:cs typeface="Arial"/>
              </a:rPr>
              <a:t>of </a:t>
            </a:r>
            <a:r>
              <a:rPr lang="en-US" sz="1600" spc="-10" dirty="0" smtClean="0">
                <a:latin typeface="Arial"/>
                <a:cs typeface="Arial"/>
              </a:rPr>
              <a:t>connector </a:t>
            </a:r>
            <a:r>
              <a:rPr lang="en-US" sz="1600" spc="-10" dirty="0">
                <a:latin typeface="Arial"/>
                <a:cs typeface="Arial"/>
              </a:rPr>
              <a:t>and manual application of </a:t>
            </a:r>
            <a:r>
              <a:rPr lang="en-US" sz="1600" spc="-10" dirty="0" smtClean="0">
                <a:latin typeface="Arial"/>
                <a:cs typeface="Arial"/>
              </a:rPr>
              <a:t>anastomosis </a:t>
            </a:r>
            <a:r>
              <a:rPr lang="en-US" sz="1600" spc="-10" dirty="0">
                <a:latin typeface="Arial"/>
                <a:cs typeface="Arial"/>
              </a:rPr>
              <a:t>bypassing </a:t>
            </a:r>
            <a:r>
              <a:rPr lang="en-US" sz="1600" spc="-10" dirty="0" smtClean="0">
                <a:latin typeface="Arial"/>
                <a:cs typeface="Arial"/>
              </a:rPr>
              <a:t>inserted </a:t>
            </a:r>
            <a:r>
              <a:rPr lang="en-US" sz="1600" spc="-10" dirty="0">
                <a:latin typeface="Arial"/>
                <a:cs typeface="Arial"/>
              </a:rPr>
              <a:t>elements</a:t>
            </a:r>
            <a:r>
              <a:rPr sz="1600" spc="-5" dirty="0" smtClean="0">
                <a:latin typeface="Arial"/>
                <a:cs typeface="Arial"/>
              </a:rPr>
              <a:t>.</a:t>
            </a:r>
            <a:endParaRPr lang="ru-RU" sz="1600" spc="-5" dirty="0" smtClean="0">
              <a:latin typeface="Arial"/>
              <a:cs typeface="Arial"/>
            </a:endParaRPr>
          </a:p>
          <a:p>
            <a:pPr marL="12700">
              <a:lnSpc>
                <a:spcPct val="100000"/>
              </a:lnSpc>
              <a:tabLst>
                <a:tab pos="238760" algn="l"/>
              </a:tabLst>
            </a:pPr>
            <a:r>
              <a:rPr lang="en-US" sz="1600" spc="-5" dirty="0" smtClean="0">
                <a:latin typeface="Arial"/>
                <a:cs typeface="Arial"/>
              </a:rPr>
              <a:t>By </a:t>
            </a:r>
            <a:r>
              <a:rPr lang="en-US" sz="1600" spc="-5" dirty="0">
                <a:latin typeface="Arial"/>
                <a:cs typeface="Arial"/>
              </a:rPr>
              <a:t>p</a:t>
            </a:r>
            <a:r>
              <a:rPr lang="ru-RU" sz="1600" spc="-5" dirty="0" smtClean="0">
                <a:latin typeface="Arial"/>
                <a:cs typeface="Arial"/>
              </a:rPr>
              <a:t>. 4: </a:t>
            </a:r>
            <a:r>
              <a:rPr lang="en-US" sz="1600" spc="-5" dirty="0" smtClean="0">
                <a:latin typeface="Arial"/>
                <a:cs typeface="Arial"/>
              </a:rPr>
              <a:t>Putting of </a:t>
            </a:r>
            <a:r>
              <a:rPr lang="en-US" sz="1600" spc="-5" dirty="0">
                <a:latin typeface="Arial"/>
                <a:cs typeface="Arial"/>
              </a:rPr>
              <a:t>a mechanical </a:t>
            </a:r>
            <a:r>
              <a:rPr lang="en-US" sz="1600" spc="-5" dirty="0" smtClean="0">
                <a:latin typeface="Arial"/>
                <a:cs typeface="Arial"/>
              </a:rPr>
              <a:t>suture will </a:t>
            </a:r>
            <a:r>
              <a:rPr lang="en-US" sz="1600" spc="-5" dirty="0">
                <a:latin typeface="Arial"/>
                <a:cs typeface="Arial"/>
              </a:rPr>
              <a:t>require </a:t>
            </a:r>
            <a:r>
              <a:rPr lang="en-US" sz="1600" spc="-5" dirty="0" err="1">
                <a:latin typeface="Arial"/>
                <a:cs typeface="Arial"/>
              </a:rPr>
              <a:t>extubation</a:t>
            </a:r>
            <a:r>
              <a:rPr lang="en-US" sz="1600" spc="-5" dirty="0">
                <a:latin typeface="Arial"/>
                <a:cs typeface="Arial"/>
              </a:rPr>
              <a:t> and re-intubation</a:t>
            </a:r>
            <a:r>
              <a:rPr lang="ru-RU" sz="1600" spc="-5" dirty="0" smtClean="0">
                <a:latin typeface="Arial"/>
                <a:cs typeface="Arial"/>
              </a:rPr>
              <a:t>.  </a:t>
            </a:r>
            <a:endParaRPr sz="1600" spc="-5" dirty="0" smtClean="0">
              <a:latin typeface="Arial"/>
              <a:cs typeface="Arial"/>
            </a:endParaRPr>
          </a:p>
          <a:p>
            <a:pPr marL="40005">
              <a:lnSpc>
                <a:spcPct val="100000"/>
              </a:lnSpc>
              <a:spcBef>
                <a:spcPts val="95"/>
              </a:spcBef>
            </a:pPr>
            <a:endParaRPr lang="ru-RU" sz="1600" dirty="0" smtClean="0">
              <a:latin typeface="Arial"/>
              <a:cs typeface="Arial"/>
            </a:endParaRPr>
          </a:p>
          <a:p>
            <a:pPr marL="40005">
              <a:lnSpc>
                <a:spcPct val="100000"/>
              </a:lnSpc>
              <a:spcBef>
                <a:spcPts val="95"/>
              </a:spcBef>
            </a:pPr>
            <a:endParaRPr lang="ru-RU" sz="1600" dirty="0">
              <a:latin typeface="Arial"/>
              <a:cs typeface="Arial"/>
            </a:endParaRPr>
          </a:p>
          <a:p>
            <a:pPr marL="40005">
              <a:lnSpc>
                <a:spcPct val="100000"/>
              </a:lnSpc>
              <a:spcBef>
                <a:spcPts val="95"/>
              </a:spcBef>
            </a:pPr>
            <a:endParaRPr lang="ru-RU" sz="1600" dirty="0" smtClean="0">
              <a:latin typeface="Arial"/>
              <a:cs typeface="Arial"/>
            </a:endParaRPr>
          </a:p>
          <a:p>
            <a:pPr marL="40005">
              <a:lnSpc>
                <a:spcPct val="100000"/>
              </a:lnSpc>
              <a:spcBef>
                <a:spcPts val="95"/>
              </a:spcBef>
            </a:pPr>
            <a:endParaRPr lang="ru-RU" sz="1600" dirty="0">
              <a:latin typeface="Arial"/>
              <a:cs typeface="Arial"/>
            </a:endParaRPr>
          </a:p>
          <a:p>
            <a:pPr marL="40005">
              <a:lnSpc>
                <a:spcPct val="100000"/>
              </a:lnSpc>
              <a:spcBef>
                <a:spcPts val="95"/>
              </a:spcBef>
            </a:pPr>
            <a:endParaRPr lang="ru-RU" sz="1600" dirty="0" smtClean="0">
              <a:latin typeface="Arial"/>
              <a:cs typeface="Arial"/>
            </a:endParaRPr>
          </a:p>
          <a:p>
            <a:pPr marL="40005">
              <a:lnSpc>
                <a:spcPct val="100000"/>
              </a:lnSpc>
              <a:spcBef>
                <a:spcPts val="95"/>
              </a:spcBef>
            </a:pPr>
            <a:endParaRPr lang="ru-RU" sz="1600" dirty="0">
              <a:latin typeface="Arial"/>
              <a:cs typeface="Arial"/>
            </a:endParaRPr>
          </a:p>
          <a:p>
            <a:pPr marL="40005">
              <a:lnSpc>
                <a:spcPct val="100000"/>
              </a:lnSpc>
              <a:spcBef>
                <a:spcPts val="95"/>
              </a:spcBef>
            </a:pPr>
            <a:endParaRPr lang="ru-RU" sz="1600" dirty="0" smtClean="0">
              <a:latin typeface="Arial"/>
              <a:cs typeface="Arial"/>
            </a:endParaRPr>
          </a:p>
          <a:p>
            <a:pPr marL="40005">
              <a:lnSpc>
                <a:spcPct val="100000"/>
              </a:lnSpc>
              <a:spcBef>
                <a:spcPts val="95"/>
              </a:spcBef>
            </a:pPr>
            <a:endParaRPr lang="ru-RU" sz="1600" dirty="0">
              <a:latin typeface="Arial"/>
              <a:cs typeface="Arial"/>
            </a:endParaRPr>
          </a:p>
          <a:p>
            <a:pPr marL="40005">
              <a:lnSpc>
                <a:spcPct val="100000"/>
              </a:lnSpc>
              <a:spcBef>
                <a:spcPts val="95"/>
              </a:spcBef>
            </a:pPr>
            <a:endParaRPr lang="ru-RU" sz="1600" dirty="0" smtClean="0">
              <a:latin typeface="Arial"/>
              <a:cs typeface="Arial"/>
            </a:endParaRPr>
          </a:p>
          <a:p>
            <a:pPr marL="40005">
              <a:lnSpc>
                <a:spcPct val="100000"/>
              </a:lnSpc>
              <a:spcBef>
                <a:spcPts val="95"/>
              </a:spcBef>
            </a:pPr>
            <a:endParaRPr lang="ru-RU" sz="1600" dirty="0">
              <a:latin typeface="Arial"/>
              <a:cs typeface="Arial"/>
            </a:endParaRPr>
          </a:p>
          <a:p>
            <a:pPr marL="40005">
              <a:lnSpc>
                <a:spcPct val="100000"/>
              </a:lnSpc>
              <a:spcBef>
                <a:spcPts val="95"/>
              </a:spcBef>
            </a:pPr>
            <a:endParaRPr lang="ru-RU" sz="1600" dirty="0" smtClean="0">
              <a:latin typeface="Arial"/>
              <a:cs typeface="Arial"/>
            </a:endParaRPr>
          </a:p>
          <a:p>
            <a:pPr marL="40005">
              <a:lnSpc>
                <a:spcPct val="100000"/>
              </a:lnSpc>
              <a:spcBef>
                <a:spcPts val="95"/>
              </a:spcBef>
            </a:pPr>
            <a:endParaRPr lang="ru-RU" sz="1600" dirty="0">
              <a:latin typeface="Arial"/>
              <a:cs typeface="Arial"/>
            </a:endParaRPr>
          </a:p>
          <a:p>
            <a:pPr marL="40005">
              <a:lnSpc>
                <a:spcPct val="100000"/>
              </a:lnSpc>
              <a:spcBef>
                <a:spcPts val="95"/>
              </a:spcBef>
            </a:pPr>
            <a:endParaRPr lang="ru-RU" sz="1600" dirty="0" smtClean="0">
              <a:latin typeface="Arial"/>
              <a:cs typeface="Arial"/>
            </a:endParaRPr>
          </a:p>
          <a:p>
            <a:pPr marL="40005">
              <a:lnSpc>
                <a:spcPct val="100000"/>
              </a:lnSpc>
              <a:spcBef>
                <a:spcPts val="95"/>
              </a:spcBef>
            </a:pPr>
            <a:endParaRPr lang="ru-RU" sz="1600" dirty="0">
              <a:latin typeface="Arial"/>
              <a:cs typeface="Arial"/>
            </a:endParaRPr>
          </a:p>
          <a:p>
            <a:pPr marL="40005">
              <a:lnSpc>
                <a:spcPct val="100000"/>
              </a:lnSpc>
              <a:spcBef>
                <a:spcPts val="95"/>
              </a:spcBef>
            </a:pPr>
            <a:endParaRPr lang="ru-RU" sz="1600" dirty="0" smtClean="0">
              <a:latin typeface="Arial"/>
              <a:cs typeface="Arial"/>
            </a:endParaRPr>
          </a:p>
        </p:txBody>
      </p:sp>
      <p:sp>
        <p:nvSpPr>
          <p:cNvPr id="15" name="object 49"/>
          <p:cNvSpPr txBox="1">
            <a:spLocks noGrp="1"/>
          </p:cNvSpPr>
          <p:nvPr>
            <p:ph type="sldNum" sz="quarter" idx="7"/>
          </p:nvPr>
        </p:nvSpPr>
        <p:spPr>
          <a:xfrm>
            <a:off x="8771970" y="6502996"/>
            <a:ext cx="302878" cy="221856"/>
          </a:xfrm>
          <a:prstGeom prst="rect">
            <a:avLst/>
          </a:prstGeom>
        </p:spPr>
        <p:txBody>
          <a:bodyPr vert="horz" wrap="square" lIns="0" tIns="6350" rIns="0" bIns="0" rtlCol="0">
            <a:spAutoFit/>
          </a:bodyPr>
          <a:lstStyle/>
          <a:p>
            <a:pPr marL="25400">
              <a:lnSpc>
                <a:spcPct val="100000"/>
              </a:lnSpc>
              <a:spcBef>
                <a:spcPts val="50"/>
              </a:spcBef>
            </a:pPr>
            <a:r>
              <a:rPr lang="ru-RU" dirty="0" smtClean="0"/>
              <a:t> </a:t>
            </a:r>
            <a:r>
              <a:rPr lang="en-US" dirty="0" smtClean="0"/>
              <a:t>10</a:t>
            </a:r>
            <a:endParaRPr dirty="0"/>
          </a:p>
        </p:txBody>
      </p:sp>
      <p:pic>
        <p:nvPicPr>
          <p:cNvPr id="11" name="Рисунок 10">
            <a:hlinkClick r:id="" action="ppaction://hlinkshowjump?jump=next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4" name="Рисунок 13">
            <a:hlinkClick r:id="" action="ppaction://hlinkshowjump?jump=previous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18" name="TextBox 17"/>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5"/>
              </a:rPr>
              <a:t>www.coloncancer.lv</a:t>
            </a:r>
            <a:r>
              <a:rPr lang="en-US" sz="1200" dirty="0" smtClean="0">
                <a:solidFill>
                  <a:srgbClr val="FF0066"/>
                </a:solidFill>
              </a:rPr>
              <a:t> is obligatory</a:t>
            </a:r>
            <a:endParaRPr lang="ru-RU" sz="1200" dirty="0">
              <a:solidFill>
                <a:srgbClr val="FF0066"/>
              </a:solidFill>
            </a:endParaRPr>
          </a:p>
        </p:txBody>
      </p:sp>
      <p:sp>
        <p:nvSpPr>
          <p:cNvPr id="9"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62326" y="3051947"/>
            <a:ext cx="1144587" cy="1551355"/>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2857500" y="3046348"/>
            <a:ext cx="1154430" cy="1559941"/>
          </a:xfrm>
          <a:custGeom>
            <a:avLst/>
            <a:gdLst/>
            <a:ahLst/>
            <a:cxnLst/>
            <a:rect l="l" t="t" r="r" b="b"/>
            <a:pathLst>
              <a:path w="1154429" h="1730375">
                <a:moveTo>
                  <a:pt x="0" y="1730375"/>
                </a:moveTo>
                <a:lnTo>
                  <a:pt x="1154112" y="1730375"/>
                </a:lnTo>
                <a:lnTo>
                  <a:pt x="1154112" y="0"/>
                </a:lnTo>
                <a:lnTo>
                  <a:pt x="0" y="0"/>
                </a:lnTo>
                <a:lnTo>
                  <a:pt x="0" y="1730375"/>
                </a:lnTo>
                <a:close/>
              </a:path>
            </a:pathLst>
          </a:custGeom>
          <a:ln w="9525">
            <a:solidFill>
              <a:srgbClr val="000000"/>
            </a:solidFill>
          </a:ln>
        </p:spPr>
        <p:txBody>
          <a:bodyPr wrap="square" lIns="0" tIns="0" rIns="0" bIns="0" rtlCol="0"/>
          <a:lstStyle/>
          <a:p>
            <a:endParaRPr dirty="0"/>
          </a:p>
        </p:txBody>
      </p:sp>
      <p:sp>
        <p:nvSpPr>
          <p:cNvPr id="4" name="object 4"/>
          <p:cNvSpPr/>
          <p:nvPr/>
        </p:nvSpPr>
        <p:spPr>
          <a:xfrm>
            <a:off x="2862326" y="3566297"/>
            <a:ext cx="1144587" cy="1551355"/>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2857500" y="3560698"/>
            <a:ext cx="1154430" cy="1559941"/>
          </a:xfrm>
          <a:custGeom>
            <a:avLst/>
            <a:gdLst/>
            <a:ahLst/>
            <a:cxnLst/>
            <a:rect l="l" t="t" r="r" b="b"/>
            <a:pathLst>
              <a:path w="1154429" h="1730375">
                <a:moveTo>
                  <a:pt x="0" y="1730375"/>
                </a:moveTo>
                <a:lnTo>
                  <a:pt x="1154112" y="1730375"/>
                </a:lnTo>
                <a:lnTo>
                  <a:pt x="1154112" y="0"/>
                </a:lnTo>
                <a:lnTo>
                  <a:pt x="0" y="0"/>
                </a:lnTo>
                <a:lnTo>
                  <a:pt x="0" y="1730375"/>
                </a:lnTo>
                <a:close/>
              </a:path>
            </a:pathLst>
          </a:custGeom>
          <a:ln w="9525">
            <a:solidFill>
              <a:srgbClr val="000000"/>
            </a:solidFill>
          </a:ln>
        </p:spPr>
        <p:txBody>
          <a:bodyPr wrap="square" lIns="0" tIns="0" rIns="0" bIns="0" rtlCol="0"/>
          <a:lstStyle/>
          <a:p>
            <a:endParaRPr dirty="0"/>
          </a:p>
        </p:txBody>
      </p:sp>
      <p:sp>
        <p:nvSpPr>
          <p:cNvPr id="6" name="object 6"/>
          <p:cNvSpPr/>
          <p:nvPr/>
        </p:nvSpPr>
        <p:spPr>
          <a:xfrm>
            <a:off x="1646301" y="3048772"/>
            <a:ext cx="1143000" cy="1551355"/>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1641475" y="3043173"/>
            <a:ext cx="1152525" cy="1559941"/>
          </a:xfrm>
          <a:custGeom>
            <a:avLst/>
            <a:gdLst/>
            <a:ahLst/>
            <a:cxnLst/>
            <a:rect l="l" t="t" r="r" b="b"/>
            <a:pathLst>
              <a:path w="1152525" h="1730375">
                <a:moveTo>
                  <a:pt x="0" y="1730375"/>
                </a:moveTo>
                <a:lnTo>
                  <a:pt x="1152525" y="1730375"/>
                </a:lnTo>
                <a:lnTo>
                  <a:pt x="1152525" y="0"/>
                </a:lnTo>
                <a:lnTo>
                  <a:pt x="0" y="0"/>
                </a:lnTo>
                <a:lnTo>
                  <a:pt x="0" y="1730375"/>
                </a:lnTo>
                <a:close/>
              </a:path>
            </a:pathLst>
          </a:custGeom>
          <a:ln w="9525">
            <a:solidFill>
              <a:srgbClr val="000000"/>
            </a:solidFill>
          </a:ln>
        </p:spPr>
        <p:txBody>
          <a:bodyPr wrap="square" lIns="0" tIns="0" rIns="0" bIns="0" rtlCol="0"/>
          <a:lstStyle/>
          <a:p>
            <a:endParaRPr dirty="0"/>
          </a:p>
        </p:txBody>
      </p:sp>
      <p:sp>
        <p:nvSpPr>
          <p:cNvPr id="8" name="object 8"/>
          <p:cNvSpPr/>
          <p:nvPr/>
        </p:nvSpPr>
        <p:spPr>
          <a:xfrm>
            <a:off x="392112" y="3058297"/>
            <a:ext cx="1173162" cy="1551355"/>
          </a:xfrm>
          <a:prstGeom prst="rect">
            <a:avLst/>
          </a:prstGeom>
          <a:blipFill>
            <a:blip r:embed="rId5" cstate="print"/>
            <a:stretch>
              <a:fillRect/>
            </a:stretch>
          </a:blipFill>
        </p:spPr>
        <p:txBody>
          <a:bodyPr wrap="square" lIns="0" tIns="0" rIns="0" bIns="0" rtlCol="0"/>
          <a:lstStyle/>
          <a:p>
            <a:endParaRPr dirty="0"/>
          </a:p>
        </p:txBody>
      </p:sp>
      <p:sp>
        <p:nvSpPr>
          <p:cNvPr id="9" name="object 9"/>
          <p:cNvSpPr/>
          <p:nvPr/>
        </p:nvSpPr>
        <p:spPr>
          <a:xfrm>
            <a:off x="387350" y="3052698"/>
            <a:ext cx="1183005" cy="1559941"/>
          </a:xfrm>
          <a:custGeom>
            <a:avLst/>
            <a:gdLst/>
            <a:ahLst/>
            <a:cxnLst/>
            <a:rect l="l" t="t" r="r" b="b"/>
            <a:pathLst>
              <a:path w="1183005" h="1730375">
                <a:moveTo>
                  <a:pt x="0" y="1730375"/>
                </a:moveTo>
                <a:lnTo>
                  <a:pt x="1182687" y="1730375"/>
                </a:lnTo>
                <a:lnTo>
                  <a:pt x="1182687" y="0"/>
                </a:lnTo>
                <a:lnTo>
                  <a:pt x="0" y="0"/>
                </a:lnTo>
                <a:lnTo>
                  <a:pt x="0" y="1730375"/>
                </a:lnTo>
                <a:close/>
              </a:path>
            </a:pathLst>
          </a:custGeom>
          <a:ln w="9525">
            <a:solidFill>
              <a:srgbClr val="000000"/>
            </a:solidFill>
          </a:ln>
        </p:spPr>
        <p:txBody>
          <a:bodyPr wrap="square" lIns="0" tIns="0" rIns="0" bIns="0" rtlCol="0"/>
          <a:lstStyle/>
          <a:p>
            <a:endParaRPr dirty="0"/>
          </a:p>
        </p:txBody>
      </p:sp>
      <p:sp>
        <p:nvSpPr>
          <p:cNvPr id="10" name="object 10"/>
          <p:cNvSpPr/>
          <p:nvPr/>
        </p:nvSpPr>
        <p:spPr>
          <a:xfrm>
            <a:off x="396875" y="3512322"/>
            <a:ext cx="1173162" cy="1551355"/>
          </a:xfrm>
          <a:prstGeom prst="rect">
            <a:avLst/>
          </a:prstGeom>
          <a:blipFill>
            <a:blip r:embed="rId6" cstate="print"/>
            <a:stretch>
              <a:fillRect/>
            </a:stretch>
          </a:blipFill>
        </p:spPr>
        <p:txBody>
          <a:bodyPr wrap="square" lIns="0" tIns="0" rIns="0" bIns="0" rtlCol="0"/>
          <a:lstStyle/>
          <a:p>
            <a:endParaRPr dirty="0"/>
          </a:p>
        </p:txBody>
      </p:sp>
      <p:sp>
        <p:nvSpPr>
          <p:cNvPr id="11" name="object 11"/>
          <p:cNvSpPr/>
          <p:nvPr/>
        </p:nvSpPr>
        <p:spPr>
          <a:xfrm>
            <a:off x="392112" y="3506723"/>
            <a:ext cx="1183005" cy="1559941"/>
          </a:xfrm>
          <a:custGeom>
            <a:avLst/>
            <a:gdLst/>
            <a:ahLst/>
            <a:cxnLst/>
            <a:rect l="l" t="t" r="r" b="b"/>
            <a:pathLst>
              <a:path w="1183005" h="1730375">
                <a:moveTo>
                  <a:pt x="0" y="1730375"/>
                </a:moveTo>
                <a:lnTo>
                  <a:pt x="1182687" y="1730375"/>
                </a:lnTo>
                <a:lnTo>
                  <a:pt x="1182687" y="0"/>
                </a:lnTo>
                <a:lnTo>
                  <a:pt x="0" y="0"/>
                </a:lnTo>
                <a:lnTo>
                  <a:pt x="0" y="1730375"/>
                </a:lnTo>
                <a:close/>
              </a:path>
            </a:pathLst>
          </a:custGeom>
          <a:ln w="9525">
            <a:solidFill>
              <a:srgbClr val="000000"/>
            </a:solidFill>
          </a:ln>
        </p:spPr>
        <p:txBody>
          <a:bodyPr wrap="square" lIns="0" tIns="0" rIns="0" bIns="0" rtlCol="0"/>
          <a:lstStyle/>
          <a:p>
            <a:endParaRPr dirty="0"/>
          </a:p>
        </p:txBody>
      </p:sp>
      <p:sp>
        <p:nvSpPr>
          <p:cNvPr id="12" name="object 12"/>
          <p:cNvSpPr/>
          <p:nvPr/>
        </p:nvSpPr>
        <p:spPr>
          <a:xfrm>
            <a:off x="7569200" y="1295400"/>
            <a:ext cx="1211262" cy="1673605"/>
          </a:xfrm>
          <a:prstGeom prst="rect">
            <a:avLst/>
          </a:prstGeom>
          <a:blipFill>
            <a:blip r:embed="rId7" cstate="print"/>
            <a:stretch>
              <a:fillRect/>
            </a:stretch>
          </a:blipFill>
        </p:spPr>
        <p:txBody>
          <a:bodyPr wrap="square" lIns="0" tIns="0" rIns="0" bIns="0" rtlCol="0"/>
          <a:lstStyle/>
          <a:p>
            <a:endParaRPr dirty="0"/>
          </a:p>
        </p:txBody>
      </p:sp>
      <p:sp>
        <p:nvSpPr>
          <p:cNvPr id="13" name="object 13"/>
          <p:cNvSpPr/>
          <p:nvPr/>
        </p:nvSpPr>
        <p:spPr>
          <a:xfrm>
            <a:off x="7564501" y="1295400"/>
            <a:ext cx="1221105" cy="1752600"/>
          </a:xfrm>
          <a:custGeom>
            <a:avLst/>
            <a:gdLst/>
            <a:ahLst/>
            <a:cxnLst/>
            <a:rect l="l" t="t" r="r" b="b"/>
            <a:pathLst>
              <a:path w="1221104" h="1694180">
                <a:moveTo>
                  <a:pt x="0" y="1693926"/>
                </a:moveTo>
                <a:lnTo>
                  <a:pt x="1220787" y="1693926"/>
                </a:lnTo>
                <a:lnTo>
                  <a:pt x="1220787" y="0"/>
                </a:lnTo>
                <a:lnTo>
                  <a:pt x="0" y="0"/>
                </a:lnTo>
                <a:lnTo>
                  <a:pt x="0" y="1693926"/>
                </a:lnTo>
                <a:close/>
              </a:path>
            </a:pathLst>
          </a:custGeom>
          <a:ln w="9525">
            <a:solidFill>
              <a:srgbClr val="000000"/>
            </a:solidFill>
          </a:ln>
        </p:spPr>
        <p:txBody>
          <a:bodyPr wrap="square" lIns="0" tIns="0" rIns="0" bIns="0" rtlCol="0"/>
          <a:lstStyle/>
          <a:p>
            <a:endParaRPr dirty="0"/>
          </a:p>
        </p:txBody>
      </p:sp>
      <p:sp>
        <p:nvSpPr>
          <p:cNvPr id="14" name="object 14"/>
          <p:cNvSpPr/>
          <p:nvPr/>
        </p:nvSpPr>
        <p:spPr>
          <a:xfrm>
            <a:off x="403225" y="4087061"/>
            <a:ext cx="1169987" cy="1551355"/>
          </a:xfrm>
          <a:prstGeom prst="rect">
            <a:avLst/>
          </a:prstGeom>
          <a:blipFill>
            <a:blip r:embed="rId8" cstate="print"/>
            <a:stretch>
              <a:fillRect/>
            </a:stretch>
          </a:blipFill>
        </p:spPr>
        <p:txBody>
          <a:bodyPr wrap="square" lIns="0" tIns="0" rIns="0" bIns="0" rtlCol="0"/>
          <a:lstStyle/>
          <a:p>
            <a:endParaRPr dirty="0"/>
          </a:p>
        </p:txBody>
      </p:sp>
      <p:sp>
        <p:nvSpPr>
          <p:cNvPr id="15" name="object 15"/>
          <p:cNvSpPr/>
          <p:nvPr/>
        </p:nvSpPr>
        <p:spPr>
          <a:xfrm>
            <a:off x="398462" y="4081398"/>
            <a:ext cx="1179830" cy="1559941"/>
          </a:xfrm>
          <a:custGeom>
            <a:avLst/>
            <a:gdLst/>
            <a:ahLst/>
            <a:cxnLst/>
            <a:rect l="l" t="t" r="r" b="b"/>
            <a:pathLst>
              <a:path w="1179830" h="1730375">
                <a:moveTo>
                  <a:pt x="0" y="1730375"/>
                </a:moveTo>
                <a:lnTo>
                  <a:pt x="1179512" y="1730375"/>
                </a:lnTo>
                <a:lnTo>
                  <a:pt x="1179512" y="0"/>
                </a:lnTo>
                <a:lnTo>
                  <a:pt x="0" y="0"/>
                </a:lnTo>
                <a:lnTo>
                  <a:pt x="0" y="1730375"/>
                </a:lnTo>
                <a:close/>
              </a:path>
            </a:pathLst>
          </a:custGeom>
          <a:ln w="9525">
            <a:solidFill>
              <a:srgbClr val="000000"/>
            </a:solidFill>
          </a:ln>
        </p:spPr>
        <p:txBody>
          <a:bodyPr wrap="square" lIns="0" tIns="0" rIns="0" bIns="0" rtlCol="0"/>
          <a:lstStyle/>
          <a:p>
            <a:endParaRPr dirty="0"/>
          </a:p>
        </p:txBody>
      </p:sp>
      <p:sp>
        <p:nvSpPr>
          <p:cNvPr id="16" name="object 16"/>
          <p:cNvSpPr/>
          <p:nvPr/>
        </p:nvSpPr>
        <p:spPr>
          <a:xfrm>
            <a:off x="1641475" y="3559947"/>
            <a:ext cx="1147762" cy="1551355"/>
          </a:xfrm>
          <a:prstGeom prst="rect">
            <a:avLst/>
          </a:prstGeom>
          <a:blipFill>
            <a:blip r:embed="rId9" cstate="print"/>
            <a:stretch>
              <a:fillRect/>
            </a:stretch>
          </a:blipFill>
        </p:spPr>
        <p:txBody>
          <a:bodyPr wrap="square" lIns="0" tIns="0" rIns="0" bIns="0" rtlCol="0"/>
          <a:lstStyle/>
          <a:p>
            <a:endParaRPr dirty="0"/>
          </a:p>
        </p:txBody>
      </p:sp>
      <p:sp>
        <p:nvSpPr>
          <p:cNvPr id="17" name="object 17"/>
          <p:cNvSpPr/>
          <p:nvPr/>
        </p:nvSpPr>
        <p:spPr>
          <a:xfrm>
            <a:off x="1636776" y="3554348"/>
            <a:ext cx="1157605" cy="1559941"/>
          </a:xfrm>
          <a:custGeom>
            <a:avLst/>
            <a:gdLst/>
            <a:ahLst/>
            <a:cxnLst/>
            <a:rect l="l" t="t" r="r" b="b"/>
            <a:pathLst>
              <a:path w="1157605" h="1730375">
                <a:moveTo>
                  <a:pt x="0" y="1730375"/>
                </a:moveTo>
                <a:lnTo>
                  <a:pt x="1157287" y="1730375"/>
                </a:lnTo>
                <a:lnTo>
                  <a:pt x="1157287" y="0"/>
                </a:lnTo>
                <a:lnTo>
                  <a:pt x="0" y="0"/>
                </a:lnTo>
                <a:lnTo>
                  <a:pt x="0" y="1730375"/>
                </a:lnTo>
                <a:close/>
              </a:path>
            </a:pathLst>
          </a:custGeom>
          <a:ln w="9525">
            <a:solidFill>
              <a:srgbClr val="000000"/>
            </a:solidFill>
          </a:ln>
        </p:spPr>
        <p:txBody>
          <a:bodyPr wrap="square" lIns="0" tIns="0" rIns="0" bIns="0" rtlCol="0"/>
          <a:lstStyle/>
          <a:p>
            <a:endParaRPr dirty="0"/>
          </a:p>
        </p:txBody>
      </p:sp>
      <p:sp>
        <p:nvSpPr>
          <p:cNvPr id="18" name="object 18"/>
          <p:cNvSpPr/>
          <p:nvPr/>
        </p:nvSpPr>
        <p:spPr>
          <a:xfrm>
            <a:off x="1647825" y="4104524"/>
            <a:ext cx="1144587" cy="1551355"/>
          </a:xfrm>
          <a:prstGeom prst="rect">
            <a:avLst/>
          </a:prstGeom>
          <a:blipFill>
            <a:blip r:embed="rId2" cstate="print"/>
            <a:stretch>
              <a:fillRect/>
            </a:stretch>
          </a:blipFill>
        </p:spPr>
        <p:txBody>
          <a:bodyPr wrap="square" lIns="0" tIns="0" rIns="0" bIns="0" rtlCol="0"/>
          <a:lstStyle/>
          <a:p>
            <a:endParaRPr dirty="0"/>
          </a:p>
        </p:txBody>
      </p:sp>
      <p:sp>
        <p:nvSpPr>
          <p:cNvPr id="19" name="object 19"/>
          <p:cNvSpPr/>
          <p:nvPr/>
        </p:nvSpPr>
        <p:spPr>
          <a:xfrm>
            <a:off x="1643126" y="4098860"/>
            <a:ext cx="1154430" cy="1559941"/>
          </a:xfrm>
          <a:custGeom>
            <a:avLst/>
            <a:gdLst/>
            <a:ahLst/>
            <a:cxnLst/>
            <a:rect l="l" t="t" r="r" b="b"/>
            <a:pathLst>
              <a:path w="1154430" h="1730375">
                <a:moveTo>
                  <a:pt x="0" y="1730375"/>
                </a:moveTo>
                <a:lnTo>
                  <a:pt x="1154112" y="1730375"/>
                </a:lnTo>
                <a:lnTo>
                  <a:pt x="1154112" y="0"/>
                </a:lnTo>
                <a:lnTo>
                  <a:pt x="0" y="0"/>
                </a:lnTo>
                <a:lnTo>
                  <a:pt x="0" y="1730375"/>
                </a:lnTo>
                <a:close/>
              </a:path>
            </a:pathLst>
          </a:custGeom>
          <a:ln w="9525">
            <a:solidFill>
              <a:srgbClr val="000000"/>
            </a:solidFill>
          </a:ln>
        </p:spPr>
        <p:txBody>
          <a:bodyPr wrap="square" lIns="0" tIns="0" rIns="0" bIns="0" rtlCol="0"/>
          <a:lstStyle/>
          <a:p>
            <a:endParaRPr dirty="0"/>
          </a:p>
        </p:txBody>
      </p:sp>
      <p:sp>
        <p:nvSpPr>
          <p:cNvPr id="20" name="object 20"/>
          <p:cNvSpPr/>
          <p:nvPr/>
        </p:nvSpPr>
        <p:spPr>
          <a:xfrm>
            <a:off x="2844800" y="4101349"/>
            <a:ext cx="1165225" cy="1551355"/>
          </a:xfrm>
          <a:prstGeom prst="rect">
            <a:avLst/>
          </a:prstGeom>
          <a:blipFill>
            <a:blip r:embed="rId10" cstate="print"/>
            <a:stretch>
              <a:fillRect/>
            </a:stretch>
          </a:blipFill>
        </p:spPr>
        <p:txBody>
          <a:bodyPr wrap="square" lIns="0" tIns="0" rIns="0" bIns="0" rtlCol="0"/>
          <a:lstStyle/>
          <a:p>
            <a:endParaRPr dirty="0"/>
          </a:p>
        </p:txBody>
      </p:sp>
      <p:sp>
        <p:nvSpPr>
          <p:cNvPr id="21" name="object 21"/>
          <p:cNvSpPr/>
          <p:nvPr/>
        </p:nvSpPr>
        <p:spPr>
          <a:xfrm>
            <a:off x="2840101" y="4095685"/>
            <a:ext cx="1174750" cy="1559941"/>
          </a:xfrm>
          <a:custGeom>
            <a:avLst/>
            <a:gdLst/>
            <a:ahLst/>
            <a:cxnLst/>
            <a:rect l="l" t="t" r="r" b="b"/>
            <a:pathLst>
              <a:path w="1174750" h="1730375">
                <a:moveTo>
                  <a:pt x="0" y="1730375"/>
                </a:moveTo>
                <a:lnTo>
                  <a:pt x="1174750" y="1730375"/>
                </a:lnTo>
                <a:lnTo>
                  <a:pt x="1174750" y="0"/>
                </a:lnTo>
                <a:lnTo>
                  <a:pt x="0" y="0"/>
                </a:lnTo>
                <a:lnTo>
                  <a:pt x="0" y="1730375"/>
                </a:lnTo>
                <a:close/>
              </a:path>
            </a:pathLst>
          </a:custGeom>
          <a:ln w="9525">
            <a:solidFill>
              <a:srgbClr val="000000"/>
            </a:solidFill>
          </a:ln>
        </p:spPr>
        <p:txBody>
          <a:bodyPr wrap="square" lIns="0" tIns="0" rIns="0" bIns="0" rtlCol="0"/>
          <a:lstStyle/>
          <a:p>
            <a:endParaRPr dirty="0"/>
          </a:p>
        </p:txBody>
      </p:sp>
      <p:sp>
        <p:nvSpPr>
          <p:cNvPr id="22" name="object 22"/>
          <p:cNvSpPr/>
          <p:nvPr/>
        </p:nvSpPr>
        <p:spPr>
          <a:xfrm>
            <a:off x="403226" y="4750053"/>
            <a:ext cx="1167130" cy="1472149"/>
          </a:xfrm>
          <a:prstGeom prst="rect">
            <a:avLst/>
          </a:prstGeom>
          <a:blipFill>
            <a:blip r:embed="rId11" cstate="print"/>
            <a:stretch>
              <a:fillRect/>
            </a:stretch>
          </a:blipFill>
        </p:spPr>
        <p:txBody>
          <a:bodyPr wrap="square" lIns="0" tIns="0" rIns="0" bIns="0" rtlCol="0"/>
          <a:lstStyle/>
          <a:p>
            <a:endParaRPr dirty="0"/>
          </a:p>
        </p:txBody>
      </p:sp>
      <p:sp>
        <p:nvSpPr>
          <p:cNvPr id="24" name="object 24"/>
          <p:cNvSpPr/>
          <p:nvPr/>
        </p:nvSpPr>
        <p:spPr>
          <a:xfrm>
            <a:off x="1647825" y="4703655"/>
            <a:ext cx="1152588" cy="1515647"/>
          </a:xfrm>
          <a:prstGeom prst="rect">
            <a:avLst/>
          </a:prstGeom>
          <a:blipFill>
            <a:blip r:embed="rId12" cstate="print"/>
            <a:stretch>
              <a:fillRect/>
            </a:stretch>
          </a:blipFill>
        </p:spPr>
        <p:txBody>
          <a:bodyPr wrap="square" lIns="0" tIns="0" rIns="0" bIns="0" rtlCol="0"/>
          <a:lstStyle/>
          <a:p>
            <a:endParaRPr dirty="0"/>
          </a:p>
        </p:txBody>
      </p:sp>
      <p:sp>
        <p:nvSpPr>
          <p:cNvPr id="26" name="object 26"/>
          <p:cNvSpPr/>
          <p:nvPr/>
        </p:nvSpPr>
        <p:spPr>
          <a:xfrm>
            <a:off x="8740702" y="4849550"/>
            <a:ext cx="14604" cy="1687830"/>
          </a:xfrm>
          <a:custGeom>
            <a:avLst/>
            <a:gdLst/>
            <a:ahLst/>
            <a:cxnLst/>
            <a:rect l="l" t="t" r="r" b="b"/>
            <a:pathLst>
              <a:path w="14604" h="1687829">
                <a:moveTo>
                  <a:pt x="0" y="1687720"/>
                </a:moveTo>
                <a:lnTo>
                  <a:pt x="14157" y="1687720"/>
                </a:lnTo>
                <a:lnTo>
                  <a:pt x="14157" y="0"/>
                </a:lnTo>
                <a:lnTo>
                  <a:pt x="0" y="0"/>
                </a:lnTo>
                <a:lnTo>
                  <a:pt x="0" y="1687720"/>
                </a:lnTo>
                <a:close/>
              </a:path>
            </a:pathLst>
          </a:custGeom>
          <a:solidFill>
            <a:srgbClr val="716F6E"/>
          </a:solidFill>
        </p:spPr>
        <p:txBody>
          <a:bodyPr wrap="square" lIns="0" tIns="0" rIns="0" bIns="0" rtlCol="0"/>
          <a:lstStyle/>
          <a:p>
            <a:endParaRPr dirty="0"/>
          </a:p>
        </p:txBody>
      </p:sp>
      <p:sp>
        <p:nvSpPr>
          <p:cNvPr id="27" name="object 27"/>
          <p:cNvSpPr/>
          <p:nvPr/>
        </p:nvSpPr>
        <p:spPr>
          <a:xfrm>
            <a:off x="7564028" y="4849550"/>
            <a:ext cx="57150" cy="1687830"/>
          </a:xfrm>
          <a:custGeom>
            <a:avLst/>
            <a:gdLst/>
            <a:ahLst/>
            <a:cxnLst/>
            <a:rect l="l" t="t" r="r" b="b"/>
            <a:pathLst>
              <a:path w="57150" h="1687829">
                <a:moveTo>
                  <a:pt x="0" y="1687720"/>
                </a:moveTo>
                <a:lnTo>
                  <a:pt x="56704" y="1687720"/>
                </a:lnTo>
                <a:lnTo>
                  <a:pt x="56704" y="0"/>
                </a:lnTo>
                <a:lnTo>
                  <a:pt x="0" y="0"/>
                </a:lnTo>
                <a:lnTo>
                  <a:pt x="0" y="1687720"/>
                </a:lnTo>
                <a:close/>
              </a:path>
            </a:pathLst>
          </a:custGeom>
          <a:solidFill>
            <a:srgbClr val="716F6E"/>
          </a:solidFill>
        </p:spPr>
        <p:txBody>
          <a:bodyPr wrap="square" lIns="0" tIns="0" rIns="0" bIns="0" rtlCol="0"/>
          <a:lstStyle/>
          <a:p>
            <a:endParaRPr dirty="0"/>
          </a:p>
        </p:txBody>
      </p:sp>
      <p:sp>
        <p:nvSpPr>
          <p:cNvPr id="28" name="object 28"/>
          <p:cNvSpPr/>
          <p:nvPr/>
        </p:nvSpPr>
        <p:spPr>
          <a:xfrm>
            <a:off x="7564028" y="4800600"/>
            <a:ext cx="1191260" cy="1687830"/>
          </a:xfrm>
          <a:custGeom>
            <a:avLst/>
            <a:gdLst/>
            <a:ahLst/>
            <a:cxnLst/>
            <a:rect l="l" t="t" r="r" b="b"/>
            <a:pathLst>
              <a:path w="1191259" h="1687829">
                <a:moveTo>
                  <a:pt x="0" y="1687721"/>
                </a:moveTo>
                <a:lnTo>
                  <a:pt x="1190831" y="1687721"/>
                </a:lnTo>
                <a:lnTo>
                  <a:pt x="1190831" y="0"/>
                </a:lnTo>
                <a:lnTo>
                  <a:pt x="0" y="0"/>
                </a:lnTo>
                <a:lnTo>
                  <a:pt x="0" y="1687721"/>
                </a:lnTo>
                <a:close/>
              </a:path>
            </a:pathLst>
          </a:custGeom>
          <a:ln w="3175">
            <a:solidFill>
              <a:srgbClr val="24211E"/>
            </a:solidFill>
          </a:ln>
        </p:spPr>
        <p:txBody>
          <a:bodyPr wrap="square" lIns="0" tIns="0" rIns="0" bIns="0" rtlCol="0"/>
          <a:lstStyle/>
          <a:p>
            <a:endParaRPr dirty="0"/>
          </a:p>
        </p:txBody>
      </p:sp>
      <p:sp>
        <p:nvSpPr>
          <p:cNvPr id="29" name="object 29"/>
          <p:cNvSpPr/>
          <p:nvPr/>
        </p:nvSpPr>
        <p:spPr>
          <a:xfrm>
            <a:off x="7620733" y="4800600"/>
            <a:ext cx="1120140" cy="1686327"/>
          </a:xfrm>
          <a:custGeom>
            <a:avLst/>
            <a:gdLst/>
            <a:ahLst/>
            <a:cxnLst/>
            <a:rect l="l" t="t" r="r" b="b"/>
            <a:pathLst>
              <a:path w="1120140" h="1659890">
                <a:moveTo>
                  <a:pt x="0" y="1659322"/>
                </a:moveTo>
                <a:lnTo>
                  <a:pt x="1119968" y="1659322"/>
                </a:lnTo>
                <a:lnTo>
                  <a:pt x="1119968" y="0"/>
                </a:lnTo>
                <a:lnTo>
                  <a:pt x="0" y="0"/>
                </a:lnTo>
                <a:lnTo>
                  <a:pt x="0" y="1659322"/>
                </a:lnTo>
                <a:close/>
              </a:path>
            </a:pathLst>
          </a:custGeom>
          <a:solidFill>
            <a:srgbClr val="838181"/>
          </a:solidFill>
        </p:spPr>
        <p:txBody>
          <a:bodyPr wrap="square" lIns="0" tIns="0" rIns="0" bIns="0" rtlCol="0"/>
          <a:lstStyle/>
          <a:p>
            <a:endParaRPr dirty="0"/>
          </a:p>
        </p:txBody>
      </p:sp>
      <p:sp>
        <p:nvSpPr>
          <p:cNvPr id="30" name="object 30"/>
          <p:cNvSpPr/>
          <p:nvPr/>
        </p:nvSpPr>
        <p:spPr>
          <a:xfrm>
            <a:off x="8627280" y="4957375"/>
            <a:ext cx="14604" cy="1472565"/>
          </a:xfrm>
          <a:custGeom>
            <a:avLst/>
            <a:gdLst/>
            <a:ahLst/>
            <a:cxnLst/>
            <a:rect l="l" t="t" r="r" b="b"/>
            <a:pathLst>
              <a:path w="14604" h="1472564">
                <a:moveTo>
                  <a:pt x="0" y="1472094"/>
                </a:moveTo>
                <a:lnTo>
                  <a:pt x="14149" y="1472094"/>
                </a:lnTo>
                <a:lnTo>
                  <a:pt x="14149" y="0"/>
                </a:lnTo>
                <a:lnTo>
                  <a:pt x="0" y="0"/>
                </a:lnTo>
                <a:lnTo>
                  <a:pt x="0" y="1472094"/>
                </a:lnTo>
                <a:close/>
              </a:path>
            </a:pathLst>
          </a:custGeom>
          <a:solidFill>
            <a:srgbClr val="716F6E"/>
          </a:solidFill>
        </p:spPr>
        <p:txBody>
          <a:bodyPr wrap="square" lIns="0" tIns="0" rIns="0" bIns="0" rtlCol="0"/>
          <a:lstStyle/>
          <a:p>
            <a:endParaRPr dirty="0"/>
          </a:p>
        </p:txBody>
      </p:sp>
      <p:sp>
        <p:nvSpPr>
          <p:cNvPr id="31" name="object 31"/>
          <p:cNvSpPr/>
          <p:nvPr/>
        </p:nvSpPr>
        <p:spPr>
          <a:xfrm>
            <a:off x="7720000" y="4957375"/>
            <a:ext cx="14604" cy="1472565"/>
          </a:xfrm>
          <a:custGeom>
            <a:avLst/>
            <a:gdLst/>
            <a:ahLst/>
            <a:cxnLst/>
            <a:rect l="l" t="t" r="r" b="b"/>
            <a:pathLst>
              <a:path w="14604" h="1472564">
                <a:moveTo>
                  <a:pt x="0" y="1472094"/>
                </a:moveTo>
                <a:lnTo>
                  <a:pt x="14144" y="1472094"/>
                </a:lnTo>
                <a:lnTo>
                  <a:pt x="14144" y="0"/>
                </a:lnTo>
                <a:lnTo>
                  <a:pt x="0" y="0"/>
                </a:lnTo>
                <a:lnTo>
                  <a:pt x="0" y="1472094"/>
                </a:lnTo>
                <a:close/>
              </a:path>
            </a:pathLst>
          </a:custGeom>
          <a:solidFill>
            <a:srgbClr val="716F6E"/>
          </a:solidFill>
        </p:spPr>
        <p:txBody>
          <a:bodyPr wrap="square" lIns="0" tIns="0" rIns="0" bIns="0" rtlCol="0"/>
          <a:lstStyle/>
          <a:p>
            <a:endParaRPr dirty="0"/>
          </a:p>
        </p:txBody>
      </p:sp>
      <p:sp>
        <p:nvSpPr>
          <p:cNvPr id="32" name="object 32"/>
          <p:cNvSpPr/>
          <p:nvPr/>
        </p:nvSpPr>
        <p:spPr>
          <a:xfrm>
            <a:off x="8613092" y="4971527"/>
            <a:ext cx="14604" cy="1443990"/>
          </a:xfrm>
          <a:custGeom>
            <a:avLst/>
            <a:gdLst/>
            <a:ahLst/>
            <a:cxnLst/>
            <a:rect l="l" t="t" r="r" b="b"/>
            <a:pathLst>
              <a:path w="14604" h="1443989">
                <a:moveTo>
                  <a:pt x="0" y="1443720"/>
                </a:moveTo>
                <a:lnTo>
                  <a:pt x="14187" y="1443720"/>
                </a:lnTo>
                <a:lnTo>
                  <a:pt x="14187" y="0"/>
                </a:lnTo>
                <a:lnTo>
                  <a:pt x="0" y="0"/>
                </a:lnTo>
                <a:lnTo>
                  <a:pt x="0" y="1443720"/>
                </a:lnTo>
                <a:close/>
              </a:path>
            </a:pathLst>
          </a:custGeom>
          <a:solidFill>
            <a:srgbClr val="838181"/>
          </a:solidFill>
        </p:spPr>
        <p:txBody>
          <a:bodyPr wrap="square" lIns="0" tIns="0" rIns="0" bIns="0" rtlCol="0"/>
          <a:lstStyle/>
          <a:p>
            <a:endParaRPr dirty="0"/>
          </a:p>
        </p:txBody>
      </p:sp>
      <p:sp>
        <p:nvSpPr>
          <p:cNvPr id="33" name="object 33"/>
          <p:cNvSpPr/>
          <p:nvPr/>
        </p:nvSpPr>
        <p:spPr>
          <a:xfrm>
            <a:off x="7734144" y="4971527"/>
            <a:ext cx="14604" cy="1443990"/>
          </a:xfrm>
          <a:custGeom>
            <a:avLst/>
            <a:gdLst/>
            <a:ahLst/>
            <a:cxnLst/>
            <a:rect l="l" t="t" r="r" b="b"/>
            <a:pathLst>
              <a:path w="14604" h="1443989">
                <a:moveTo>
                  <a:pt x="0" y="1443720"/>
                </a:moveTo>
                <a:lnTo>
                  <a:pt x="14207" y="1443720"/>
                </a:lnTo>
                <a:lnTo>
                  <a:pt x="14207" y="0"/>
                </a:lnTo>
                <a:lnTo>
                  <a:pt x="0" y="0"/>
                </a:lnTo>
                <a:lnTo>
                  <a:pt x="0" y="1443720"/>
                </a:lnTo>
                <a:close/>
              </a:path>
            </a:pathLst>
          </a:custGeom>
          <a:solidFill>
            <a:srgbClr val="838181"/>
          </a:solidFill>
        </p:spPr>
        <p:txBody>
          <a:bodyPr wrap="square" lIns="0" tIns="0" rIns="0" bIns="0" rtlCol="0"/>
          <a:lstStyle/>
          <a:p>
            <a:endParaRPr dirty="0"/>
          </a:p>
        </p:txBody>
      </p:sp>
      <p:sp>
        <p:nvSpPr>
          <p:cNvPr id="34" name="object 34"/>
          <p:cNvSpPr/>
          <p:nvPr/>
        </p:nvSpPr>
        <p:spPr>
          <a:xfrm>
            <a:off x="7756840" y="4991416"/>
            <a:ext cx="848360" cy="1404620"/>
          </a:xfrm>
          <a:custGeom>
            <a:avLst/>
            <a:gdLst/>
            <a:ahLst/>
            <a:cxnLst/>
            <a:rect l="l" t="t" r="r" b="b"/>
            <a:pathLst>
              <a:path w="848359" h="1404620">
                <a:moveTo>
                  <a:pt x="0" y="1404007"/>
                </a:moveTo>
                <a:lnTo>
                  <a:pt x="847749" y="1404007"/>
                </a:lnTo>
                <a:lnTo>
                  <a:pt x="847749" y="0"/>
                </a:lnTo>
                <a:lnTo>
                  <a:pt x="0" y="0"/>
                </a:lnTo>
                <a:lnTo>
                  <a:pt x="0" y="1404007"/>
                </a:lnTo>
                <a:close/>
              </a:path>
            </a:pathLst>
          </a:custGeom>
          <a:solidFill>
            <a:srgbClr val="838181"/>
          </a:solidFill>
        </p:spPr>
        <p:txBody>
          <a:bodyPr wrap="square" lIns="0" tIns="0" rIns="0" bIns="0" rtlCol="0"/>
          <a:lstStyle/>
          <a:p>
            <a:endParaRPr dirty="0"/>
          </a:p>
        </p:txBody>
      </p:sp>
      <p:sp>
        <p:nvSpPr>
          <p:cNvPr id="35" name="object 35"/>
          <p:cNvSpPr txBox="1"/>
          <p:nvPr/>
        </p:nvSpPr>
        <p:spPr>
          <a:xfrm>
            <a:off x="7620733" y="5239385"/>
            <a:ext cx="1120140" cy="1131720"/>
          </a:xfrm>
          <a:prstGeom prst="rect">
            <a:avLst/>
          </a:prstGeom>
        </p:spPr>
        <p:txBody>
          <a:bodyPr vert="horz" wrap="square" lIns="0" tIns="15875" rIns="0" bIns="0" rtlCol="0">
            <a:spAutoFit/>
          </a:bodyPr>
          <a:lstStyle/>
          <a:p>
            <a:pPr marL="17780" algn="ctr">
              <a:lnSpc>
                <a:spcPct val="100000"/>
              </a:lnSpc>
              <a:spcBef>
                <a:spcPts val="125"/>
              </a:spcBef>
            </a:pPr>
            <a:r>
              <a:rPr sz="400" b="1" spc="5" dirty="0">
                <a:solidFill>
                  <a:srgbClr val="FCF900"/>
                </a:solidFill>
                <a:latin typeface="Times New Roman"/>
                <a:cs typeface="Times New Roman"/>
              </a:rPr>
              <a:t>C.Матасов</a:t>
            </a:r>
            <a:endParaRPr sz="400" dirty="0">
              <a:latin typeface="Times New Roman"/>
              <a:cs typeface="Times New Roman"/>
            </a:endParaRPr>
          </a:p>
          <a:p>
            <a:pPr>
              <a:lnSpc>
                <a:spcPct val="100000"/>
              </a:lnSpc>
            </a:pPr>
            <a:endParaRPr sz="400" dirty="0">
              <a:latin typeface="Times New Roman"/>
              <a:cs typeface="Times New Roman"/>
            </a:endParaRPr>
          </a:p>
          <a:p>
            <a:pPr>
              <a:lnSpc>
                <a:spcPct val="100000"/>
              </a:lnSpc>
            </a:pPr>
            <a:endParaRPr sz="400" dirty="0">
              <a:latin typeface="Times New Roman"/>
              <a:cs typeface="Times New Roman"/>
            </a:endParaRPr>
          </a:p>
          <a:p>
            <a:pPr>
              <a:lnSpc>
                <a:spcPct val="100000"/>
              </a:lnSpc>
            </a:pPr>
            <a:endParaRPr sz="400" dirty="0">
              <a:latin typeface="Times New Roman"/>
              <a:cs typeface="Times New Roman"/>
            </a:endParaRPr>
          </a:p>
          <a:p>
            <a:pPr algn="ctr">
              <a:lnSpc>
                <a:spcPts val="655"/>
              </a:lnSpc>
              <a:spcBef>
                <a:spcPts val="275"/>
              </a:spcBef>
            </a:pPr>
            <a:r>
              <a:rPr sz="550" b="1" spc="15" dirty="0">
                <a:solidFill>
                  <a:srgbClr val="FCF900"/>
                </a:solidFill>
                <a:latin typeface="Times New Roman"/>
                <a:cs typeface="Times New Roman"/>
              </a:rPr>
              <a:t>Проблемы</a:t>
            </a:r>
            <a:endParaRPr sz="550" dirty="0">
              <a:latin typeface="Times New Roman"/>
              <a:cs typeface="Times New Roman"/>
            </a:endParaRPr>
          </a:p>
          <a:p>
            <a:pPr marL="305435" marR="298450" algn="ctr">
              <a:lnSpc>
                <a:spcPts val="650"/>
              </a:lnSpc>
              <a:spcBef>
                <a:spcPts val="25"/>
              </a:spcBef>
            </a:pPr>
            <a:r>
              <a:rPr sz="550" b="1" spc="15" dirty="0">
                <a:solidFill>
                  <a:srgbClr val="FCF900"/>
                </a:solidFill>
                <a:latin typeface="Times New Roman"/>
                <a:cs typeface="Times New Roman"/>
              </a:rPr>
              <a:t>и</a:t>
            </a:r>
            <a:r>
              <a:rPr sz="550" b="1" spc="-65" dirty="0">
                <a:solidFill>
                  <a:srgbClr val="FCF900"/>
                </a:solidFill>
                <a:latin typeface="Times New Roman"/>
                <a:cs typeface="Times New Roman"/>
              </a:rPr>
              <a:t> </a:t>
            </a:r>
            <a:r>
              <a:rPr sz="550" b="1" spc="15" dirty="0" err="1" smtClean="0">
                <a:solidFill>
                  <a:srgbClr val="FCF900"/>
                </a:solidFill>
                <a:latin typeface="Times New Roman"/>
                <a:cs typeface="Times New Roman"/>
              </a:rPr>
              <a:t>перспективы</a:t>
            </a:r>
            <a:r>
              <a:rPr lang="ru-RU" sz="550" b="1" spc="15" dirty="0" smtClean="0">
                <a:solidFill>
                  <a:srgbClr val="FCF900"/>
                </a:solidFill>
                <a:latin typeface="Times New Roman"/>
                <a:cs typeface="Times New Roman"/>
              </a:rPr>
              <a:t> </a:t>
            </a:r>
            <a:r>
              <a:rPr sz="550" b="1" spc="15" dirty="0" err="1" smtClean="0">
                <a:solidFill>
                  <a:srgbClr val="FCF900"/>
                </a:solidFill>
                <a:latin typeface="Times New Roman"/>
                <a:cs typeface="Times New Roman"/>
              </a:rPr>
              <a:t>интубации</a:t>
            </a:r>
            <a:r>
              <a:rPr lang="ru-RU" sz="550" b="1" spc="15" dirty="0" smtClean="0">
                <a:solidFill>
                  <a:srgbClr val="FCF900"/>
                </a:solidFill>
                <a:latin typeface="Times New Roman"/>
                <a:cs typeface="Times New Roman"/>
              </a:rPr>
              <a:t> </a:t>
            </a:r>
            <a:r>
              <a:rPr sz="550" b="1" spc="10" dirty="0" err="1" smtClean="0">
                <a:solidFill>
                  <a:srgbClr val="FCF900"/>
                </a:solidFill>
                <a:latin typeface="Times New Roman"/>
                <a:cs typeface="Times New Roman"/>
              </a:rPr>
              <a:t>кишечника</a:t>
            </a:r>
            <a:endParaRPr sz="550" dirty="0">
              <a:latin typeface="Times New Roman"/>
              <a:cs typeface="Times New Roman"/>
            </a:endParaRPr>
          </a:p>
          <a:p>
            <a:pPr>
              <a:lnSpc>
                <a:spcPct val="100000"/>
              </a:lnSpc>
            </a:pPr>
            <a:endParaRPr sz="600" dirty="0">
              <a:latin typeface="Times New Roman"/>
              <a:cs typeface="Times New Roman"/>
            </a:endParaRPr>
          </a:p>
          <a:p>
            <a:pPr>
              <a:lnSpc>
                <a:spcPct val="100000"/>
              </a:lnSpc>
            </a:pPr>
            <a:endParaRPr sz="600" dirty="0">
              <a:latin typeface="Times New Roman"/>
              <a:cs typeface="Times New Roman"/>
            </a:endParaRPr>
          </a:p>
          <a:p>
            <a:pPr>
              <a:lnSpc>
                <a:spcPct val="100000"/>
              </a:lnSpc>
            </a:pPr>
            <a:endParaRPr sz="600" dirty="0">
              <a:latin typeface="Times New Roman"/>
              <a:cs typeface="Times New Roman"/>
            </a:endParaRPr>
          </a:p>
          <a:p>
            <a:pPr>
              <a:lnSpc>
                <a:spcPct val="100000"/>
              </a:lnSpc>
            </a:pPr>
            <a:endParaRPr sz="600" dirty="0">
              <a:latin typeface="Times New Roman"/>
              <a:cs typeface="Times New Roman"/>
            </a:endParaRPr>
          </a:p>
          <a:p>
            <a:pPr marL="53340" algn="ctr">
              <a:lnSpc>
                <a:spcPct val="100000"/>
              </a:lnSpc>
              <a:spcBef>
                <a:spcPts val="484"/>
              </a:spcBef>
            </a:pPr>
            <a:r>
              <a:rPr sz="250" b="1" spc="5" dirty="0">
                <a:solidFill>
                  <a:srgbClr val="FCF900"/>
                </a:solidFill>
                <a:latin typeface="Times New Roman"/>
                <a:cs typeface="Times New Roman"/>
              </a:rPr>
              <a:t>РИГА 1992</a:t>
            </a:r>
            <a:endParaRPr sz="250" dirty="0">
              <a:latin typeface="Times New Roman"/>
              <a:cs typeface="Times New Roman"/>
            </a:endParaRPr>
          </a:p>
        </p:txBody>
      </p:sp>
      <p:sp>
        <p:nvSpPr>
          <p:cNvPr id="36" name="object 36"/>
          <p:cNvSpPr/>
          <p:nvPr/>
        </p:nvSpPr>
        <p:spPr>
          <a:xfrm>
            <a:off x="7593794" y="4863727"/>
            <a:ext cx="0" cy="1659889"/>
          </a:xfrm>
          <a:custGeom>
            <a:avLst/>
            <a:gdLst/>
            <a:ahLst/>
            <a:cxnLst/>
            <a:rect l="l" t="t" r="r" b="b"/>
            <a:pathLst>
              <a:path h="1659890">
                <a:moveTo>
                  <a:pt x="0" y="0"/>
                </a:moveTo>
                <a:lnTo>
                  <a:pt x="0" y="1659322"/>
                </a:lnTo>
              </a:path>
            </a:pathLst>
          </a:custGeom>
          <a:ln w="14145">
            <a:solidFill>
              <a:srgbClr val="838181"/>
            </a:solidFill>
          </a:ln>
        </p:spPr>
        <p:txBody>
          <a:bodyPr wrap="square" lIns="0" tIns="0" rIns="0" bIns="0" rtlCol="0"/>
          <a:lstStyle/>
          <a:p>
            <a:endParaRPr dirty="0"/>
          </a:p>
        </p:txBody>
      </p:sp>
      <p:sp>
        <p:nvSpPr>
          <p:cNvPr id="37" name="object 37"/>
          <p:cNvSpPr/>
          <p:nvPr/>
        </p:nvSpPr>
        <p:spPr>
          <a:xfrm>
            <a:off x="8313039" y="2586704"/>
            <a:ext cx="311785" cy="215265"/>
          </a:xfrm>
          <a:custGeom>
            <a:avLst/>
            <a:gdLst/>
            <a:ahLst/>
            <a:cxnLst/>
            <a:rect l="l" t="t" r="r" b="b"/>
            <a:pathLst>
              <a:path w="311784" h="215264">
                <a:moveTo>
                  <a:pt x="48738" y="139096"/>
                </a:moveTo>
                <a:lnTo>
                  <a:pt x="27177" y="139096"/>
                </a:lnTo>
                <a:lnTo>
                  <a:pt x="43433" y="214661"/>
                </a:lnTo>
                <a:lnTo>
                  <a:pt x="63118" y="205898"/>
                </a:lnTo>
                <a:lnTo>
                  <a:pt x="48738" y="139096"/>
                </a:lnTo>
                <a:close/>
              </a:path>
              <a:path w="311784" h="215264">
                <a:moveTo>
                  <a:pt x="39496" y="96170"/>
                </a:moveTo>
                <a:lnTo>
                  <a:pt x="27558" y="101504"/>
                </a:lnTo>
                <a:lnTo>
                  <a:pt x="23110" y="111982"/>
                </a:lnTo>
                <a:lnTo>
                  <a:pt x="17018" y="122650"/>
                </a:lnTo>
                <a:lnTo>
                  <a:pt x="9306" y="133508"/>
                </a:lnTo>
                <a:lnTo>
                  <a:pt x="0" y="144557"/>
                </a:lnTo>
                <a:lnTo>
                  <a:pt x="4063" y="163607"/>
                </a:lnTo>
                <a:lnTo>
                  <a:pt x="7874" y="160813"/>
                </a:lnTo>
                <a:lnTo>
                  <a:pt x="11937" y="157130"/>
                </a:lnTo>
                <a:lnTo>
                  <a:pt x="16255" y="152558"/>
                </a:lnTo>
                <a:lnTo>
                  <a:pt x="20700" y="147986"/>
                </a:lnTo>
                <a:lnTo>
                  <a:pt x="24256" y="143541"/>
                </a:lnTo>
                <a:lnTo>
                  <a:pt x="27177" y="139096"/>
                </a:lnTo>
                <a:lnTo>
                  <a:pt x="48738" y="139096"/>
                </a:lnTo>
                <a:lnTo>
                  <a:pt x="39496" y="96170"/>
                </a:lnTo>
                <a:close/>
              </a:path>
              <a:path w="311784" h="215264">
                <a:moveTo>
                  <a:pt x="105790" y="157511"/>
                </a:moveTo>
                <a:lnTo>
                  <a:pt x="88137" y="167163"/>
                </a:lnTo>
                <a:lnTo>
                  <a:pt x="92201" y="174656"/>
                </a:lnTo>
                <a:lnTo>
                  <a:pt x="97408" y="179609"/>
                </a:lnTo>
                <a:lnTo>
                  <a:pt x="103885" y="181895"/>
                </a:lnTo>
                <a:lnTo>
                  <a:pt x="110362" y="184308"/>
                </a:lnTo>
                <a:lnTo>
                  <a:pt x="141742" y="165385"/>
                </a:lnTo>
                <a:lnTo>
                  <a:pt x="114553" y="165385"/>
                </a:lnTo>
                <a:lnTo>
                  <a:pt x="112267" y="164496"/>
                </a:lnTo>
                <a:lnTo>
                  <a:pt x="110108" y="163607"/>
                </a:lnTo>
                <a:lnTo>
                  <a:pt x="107950" y="161194"/>
                </a:lnTo>
                <a:lnTo>
                  <a:pt x="105790" y="157511"/>
                </a:lnTo>
                <a:close/>
              </a:path>
              <a:path w="311784" h="215264">
                <a:moveTo>
                  <a:pt x="148643" y="134143"/>
                </a:moveTo>
                <a:lnTo>
                  <a:pt x="127253" y="134143"/>
                </a:lnTo>
                <a:lnTo>
                  <a:pt x="128551" y="142144"/>
                </a:lnTo>
                <a:lnTo>
                  <a:pt x="128650" y="150907"/>
                </a:lnTo>
                <a:lnTo>
                  <a:pt x="114553" y="165385"/>
                </a:lnTo>
                <a:lnTo>
                  <a:pt x="141742" y="165385"/>
                </a:lnTo>
                <a:lnTo>
                  <a:pt x="145166" y="158833"/>
                </a:lnTo>
                <a:lnTo>
                  <a:pt x="147954" y="147859"/>
                </a:lnTo>
                <a:lnTo>
                  <a:pt x="148788" y="135762"/>
                </a:lnTo>
                <a:lnTo>
                  <a:pt x="148643" y="134143"/>
                </a:lnTo>
                <a:close/>
              </a:path>
              <a:path w="311784" h="215264">
                <a:moveTo>
                  <a:pt x="107394" y="69278"/>
                </a:moveTo>
                <a:lnTo>
                  <a:pt x="73786" y="95408"/>
                </a:lnTo>
                <a:lnTo>
                  <a:pt x="72276" y="111537"/>
                </a:lnTo>
                <a:lnTo>
                  <a:pt x="73536" y="119036"/>
                </a:lnTo>
                <a:lnTo>
                  <a:pt x="76200" y="126650"/>
                </a:lnTo>
                <a:lnTo>
                  <a:pt x="80263" y="135794"/>
                </a:lnTo>
                <a:lnTo>
                  <a:pt x="85978" y="141763"/>
                </a:lnTo>
                <a:lnTo>
                  <a:pt x="100583" y="147859"/>
                </a:lnTo>
                <a:lnTo>
                  <a:pt x="108076" y="147605"/>
                </a:lnTo>
                <a:lnTo>
                  <a:pt x="120395" y="142144"/>
                </a:lnTo>
                <a:lnTo>
                  <a:pt x="124332" y="138842"/>
                </a:lnTo>
                <a:lnTo>
                  <a:pt x="127253" y="134143"/>
                </a:lnTo>
                <a:lnTo>
                  <a:pt x="148643" y="134143"/>
                </a:lnTo>
                <a:lnTo>
                  <a:pt x="148392" y="131349"/>
                </a:lnTo>
                <a:lnTo>
                  <a:pt x="109981" y="131349"/>
                </a:lnTo>
                <a:lnTo>
                  <a:pt x="106933" y="131222"/>
                </a:lnTo>
                <a:lnTo>
                  <a:pt x="103885" y="129698"/>
                </a:lnTo>
                <a:lnTo>
                  <a:pt x="100710" y="128174"/>
                </a:lnTo>
                <a:lnTo>
                  <a:pt x="98043" y="124745"/>
                </a:lnTo>
                <a:lnTo>
                  <a:pt x="95630" y="119538"/>
                </a:lnTo>
                <a:lnTo>
                  <a:pt x="92075" y="111537"/>
                </a:lnTo>
                <a:lnTo>
                  <a:pt x="91058" y="104298"/>
                </a:lnTo>
                <a:lnTo>
                  <a:pt x="92709" y="97948"/>
                </a:lnTo>
                <a:lnTo>
                  <a:pt x="93852" y="93249"/>
                </a:lnTo>
                <a:lnTo>
                  <a:pt x="96265" y="89947"/>
                </a:lnTo>
                <a:lnTo>
                  <a:pt x="100075" y="88296"/>
                </a:lnTo>
                <a:lnTo>
                  <a:pt x="103124" y="86899"/>
                </a:lnTo>
                <a:lnTo>
                  <a:pt x="133860" y="86899"/>
                </a:lnTo>
                <a:lnTo>
                  <a:pt x="130778" y="82438"/>
                </a:lnTo>
                <a:lnTo>
                  <a:pt x="125606" y="77023"/>
                </a:lnTo>
                <a:lnTo>
                  <a:pt x="119887" y="72929"/>
                </a:lnTo>
                <a:lnTo>
                  <a:pt x="113766" y="70258"/>
                </a:lnTo>
                <a:lnTo>
                  <a:pt x="107394" y="69278"/>
                </a:lnTo>
                <a:close/>
              </a:path>
              <a:path w="311784" h="215264">
                <a:moveTo>
                  <a:pt x="133860" y="86899"/>
                </a:moveTo>
                <a:lnTo>
                  <a:pt x="103124" y="86899"/>
                </a:lnTo>
                <a:lnTo>
                  <a:pt x="106299" y="87026"/>
                </a:lnTo>
                <a:lnTo>
                  <a:pt x="112649" y="90074"/>
                </a:lnTo>
                <a:lnTo>
                  <a:pt x="115442" y="93503"/>
                </a:lnTo>
                <a:lnTo>
                  <a:pt x="117728" y="98710"/>
                </a:lnTo>
                <a:lnTo>
                  <a:pt x="119633" y="102901"/>
                </a:lnTo>
                <a:lnTo>
                  <a:pt x="120776" y="107473"/>
                </a:lnTo>
                <a:lnTo>
                  <a:pt x="121538" y="116871"/>
                </a:lnTo>
                <a:lnTo>
                  <a:pt x="120903" y="120808"/>
                </a:lnTo>
                <a:lnTo>
                  <a:pt x="117601" y="126904"/>
                </a:lnTo>
                <a:lnTo>
                  <a:pt x="115442" y="128936"/>
                </a:lnTo>
                <a:lnTo>
                  <a:pt x="113029" y="130079"/>
                </a:lnTo>
                <a:lnTo>
                  <a:pt x="109981" y="131349"/>
                </a:lnTo>
                <a:lnTo>
                  <a:pt x="148392" y="131349"/>
                </a:lnTo>
                <a:lnTo>
                  <a:pt x="147669" y="123285"/>
                </a:lnTo>
                <a:lnTo>
                  <a:pt x="144597" y="110426"/>
                </a:lnTo>
                <a:lnTo>
                  <a:pt x="139572" y="97186"/>
                </a:lnTo>
                <a:lnTo>
                  <a:pt x="135425" y="89163"/>
                </a:lnTo>
                <a:lnTo>
                  <a:pt x="133860" y="86899"/>
                </a:lnTo>
                <a:close/>
              </a:path>
              <a:path w="311784" h="215264">
                <a:moveTo>
                  <a:pt x="189102" y="32670"/>
                </a:moveTo>
                <a:lnTo>
                  <a:pt x="153669" y="53244"/>
                </a:lnTo>
                <a:lnTo>
                  <a:pt x="150553" y="69627"/>
                </a:lnTo>
                <a:lnTo>
                  <a:pt x="151256" y="74199"/>
                </a:lnTo>
                <a:lnTo>
                  <a:pt x="154812" y="82073"/>
                </a:lnTo>
                <a:lnTo>
                  <a:pt x="157099" y="84994"/>
                </a:lnTo>
                <a:lnTo>
                  <a:pt x="160274" y="87280"/>
                </a:lnTo>
                <a:lnTo>
                  <a:pt x="163321" y="89566"/>
                </a:lnTo>
                <a:lnTo>
                  <a:pt x="167131" y="90963"/>
                </a:lnTo>
                <a:lnTo>
                  <a:pt x="171703" y="91725"/>
                </a:lnTo>
                <a:lnTo>
                  <a:pt x="166242" y="96805"/>
                </a:lnTo>
                <a:lnTo>
                  <a:pt x="162813" y="102774"/>
                </a:lnTo>
                <a:lnTo>
                  <a:pt x="160019" y="116617"/>
                </a:lnTo>
                <a:lnTo>
                  <a:pt x="160908" y="123348"/>
                </a:lnTo>
                <a:lnTo>
                  <a:pt x="192611" y="147970"/>
                </a:lnTo>
                <a:lnTo>
                  <a:pt x="198883" y="146889"/>
                </a:lnTo>
                <a:lnTo>
                  <a:pt x="205358" y="144557"/>
                </a:lnTo>
                <a:lnTo>
                  <a:pt x="213572" y="139936"/>
                </a:lnTo>
                <a:lnTo>
                  <a:pt x="220106" y="134064"/>
                </a:lnTo>
                <a:lnTo>
                  <a:pt x="222639" y="130333"/>
                </a:lnTo>
                <a:lnTo>
                  <a:pt x="193420" y="130333"/>
                </a:lnTo>
                <a:lnTo>
                  <a:pt x="190372" y="129190"/>
                </a:lnTo>
                <a:lnTo>
                  <a:pt x="187451" y="127920"/>
                </a:lnTo>
                <a:lnTo>
                  <a:pt x="185038" y="125380"/>
                </a:lnTo>
                <a:lnTo>
                  <a:pt x="180593" y="115474"/>
                </a:lnTo>
                <a:lnTo>
                  <a:pt x="179958" y="109759"/>
                </a:lnTo>
                <a:lnTo>
                  <a:pt x="181482" y="104552"/>
                </a:lnTo>
                <a:lnTo>
                  <a:pt x="182879" y="99472"/>
                </a:lnTo>
                <a:lnTo>
                  <a:pt x="185674" y="95916"/>
                </a:lnTo>
                <a:lnTo>
                  <a:pt x="189737" y="94138"/>
                </a:lnTo>
                <a:lnTo>
                  <a:pt x="193039" y="92614"/>
                </a:lnTo>
                <a:lnTo>
                  <a:pt x="225100" y="92614"/>
                </a:lnTo>
                <a:lnTo>
                  <a:pt x="224027" y="90201"/>
                </a:lnTo>
                <a:lnTo>
                  <a:pt x="206205" y="79152"/>
                </a:lnTo>
                <a:lnTo>
                  <a:pt x="180593" y="79152"/>
                </a:lnTo>
                <a:lnTo>
                  <a:pt x="177800" y="78009"/>
                </a:lnTo>
                <a:lnTo>
                  <a:pt x="169799" y="64166"/>
                </a:lnTo>
                <a:lnTo>
                  <a:pt x="171195" y="60356"/>
                </a:lnTo>
                <a:lnTo>
                  <a:pt x="172592" y="56673"/>
                </a:lnTo>
                <a:lnTo>
                  <a:pt x="175005" y="54006"/>
                </a:lnTo>
                <a:lnTo>
                  <a:pt x="181609" y="50958"/>
                </a:lnTo>
                <a:lnTo>
                  <a:pt x="184530" y="50831"/>
                </a:lnTo>
                <a:lnTo>
                  <a:pt x="212156" y="50831"/>
                </a:lnTo>
                <a:lnTo>
                  <a:pt x="211454" y="49180"/>
                </a:lnTo>
                <a:lnTo>
                  <a:pt x="208279" y="42195"/>
                </a:lnTo>
                <a:lnTo>
                  <a:pt x="203200" y="37369"/>
                </a:lnTo>
                <a:lnTo>
                  <a:pt x="196087" y="34956"/>
                </a:lnTo>
                <a:lnTo>
                  <a:pt x="189102" y="32670"/>
                </a:lnTo>
                <a:close/>
              </a:path>
              <a:path w="311784" h="215264">
                <a:moveTo>
                  <a:pt x="225100" y="92614"/>
                </a:moveTo>
                <a:lnTo>
                  <a:pt x="196214" y="92614"/>
                </a:lnTo>
                <a:lnTo>
                  <a:pt x="199262" y="93757"/>
                </a:lnTo>
                <a:lnTo>
                  <a:pt x="202310" y="95027"/>
                </a:lnTo>
                <a:lnTo>
                  <a:pt x="209117" y="111664"/>
                </a:lnTo>
                <a:lnTo>
                  <a:pt x="207644" y="122586"/>
                </a:lnTo>
                <a:lnTo>
                  <a:pt x="204850" y="126523"/>
                </a:lnTo>
                <a:lnTo>
                  <a:pt x="199770" y="128809"/>
                </a:lnTo>
                <a:lnTo>
                  <a:pt x="196468" y="130206"/>
                </a:lnTo>
                <a:lnTo>
                  <a:pt x="193420" y="130333"/>
                </a:lnTo>
                <a:lnTo>
                  <a:pt x="222639" y="130333"/>
                </a:lnTo>
                <a:lnTo>
                  <a:pt x="224950" y="126930"/>
                </a:lnTo>
                <a:lnTo>
                  <a:pt x="228091" y="118522"/>
                </a:lnTo>
                <a:lnTo>
                  <a:pt x="230124" y="110267"/>
                </a:lnTo>
                <a:lnTo>
                  <a:pt x="229488" y="102393"/>
                </a:lnTo>
                <a:lnTo>
                  <a:pt x="225100" y="92614"/>
                </a:lnTo>
                <a:close/>
              </a:path>
              <a:path w="311784" h="215264">
                <a:moveTo>
                  <a:pt x="289617" y="17303"/>
                </a:moveTo>
                <a:lnTo>
                  <a:pt x="261111" y="17303"/>
                </a:lnTo>
                <a:lnTo>
                  <a:pt x="264032" y="18573"/>
                </a:lnTo>
                <a:lnTo>
                  <a:pt x="266826" y="19716"/>
                </a:lnTo>
                <a:lnTo>
                  <a:pt x="269112" y="22002"/>
                </a:lnTo>
                <a:lnTo>
                  <a:pt x="270509" y="25431"/>
                </a:lnTo>
                <a:lnTo>
                  <a:pt x="271525" y="27463"/>
                </a:lnTo>
                <a:lnTo>
                  <a:pt x="271779" y="29241"/>
                </a:lnTo>
                <a:lnTo>
                  <a:pt x="271906" y="36353"/>
                </a:lnTo>
                <a:lnTo>
                  <a:pt x="271144" y="40290"/>
                </a:lnTo>
                <a:lnTo>
                  <a:pt x="269089" y="46513"/>
                </a:lnTo>
                <a:lnTo>
                  <a:pt x="268604" y="48037"/>
                </a:lnTo>
                <a:lnTo>
                  <a:pt x="266140" y="54260"/>
                </a:lnTo>
                <a:lnTo>
                  <a:pt x="262381" y="63531"/>
                </a:lnTo>
                <a:lnTo>
                  <a:pt x="258827" y="72197"/>
                </a:lnTo>
                <a:lnTo>
                  <a:pt x="255899" y="79660"/>
                </a:lnTo>
                <a:lnTo>
                  <a:pt x="249300" y="106203"/>
                </a:lnTo>
                <a:lnTo>
                  <a:pt x="248919" y="111664"/>
                </a:lnTo>
                <a:lnTo>
                  <a:pt x="249554" y="116871"/>
                </a:lnTo>
                <a:lnTo>
                  <a:pt x="251205" y="122078"/>
                </a:lnTo>
                <a:lnTo>
                  <a:pt x="311784" y="95154"/>
                </a:lnTo>
                <a:lnTo>
                  <a:pt x="310881" y="91090"/>
                </a:lnTo>
                <a:lnTo>
                  <a:pt x="272922" y="91090"/>
                </a:lnTo>
                <a:lnTo>
                  <a:pt x="273684" y="87915"/>
                </a:lnTo>
                <a:lnTo>
                  <a:pt x="274700" y="84867"/>
                </a:lnTo>
                <a:lnTo>
                  <a:pt x="276784" y="78898"/>
                </a:lnTo>
                <a:lnTo>
                  <a:pt x="279018" y="73437"/>
                </a:lnTo>
                <a:lnTo>
                  <a:pt x="286130" y="56673"/>
                </a:lnTo>
                <a:lnTo>
                  <a:pt x="288543" y="50450"/>
                </a:lnTo>
                <a:lnTo>
                  <a:pt x="289940" y="46132"/>
                </a:lnTo>
                <a:lnTo>
                  <a:pt x="291681" y="40290"/>
                </a:lnTo>
                <a:lnTo>
                  <a:pt x="291736" y="40036"/>
                </a:lnTo>
                <a:lnTo>
                  <a:pt x="292445" y="34956"/>
                </a:lnTo>
                <a:lnTo>
                  <a:pt x="292331" y="29241"/>
                </a:lnTo>
                <a:lnTo>
                  <a:pt x="292226" y="25431"/>
                </a:lnTo>
                <a:lnTo>
                  <a:pt x="291337" y="21113"/>
                </a:lnTo>
                <a:lnTo>
                  <a:pt x="289617" y="17303"/>
                </a:lnTo>
                <a:close/>
              </a:path>
              <a:path w="311784" h="215264">
                <a:moveTo>
                  <a:pt x="307466" y="75723"/>
                </a:moveTo>
                <a:lnTo>
                  <a:pt x="272922" y="91090"/>
                </a:lnTo>
                <a:lnTo>
                  <a:pt x="310881" y="91090"/>
                </a:lnTo>
                <a:lnTo>
                  <a:pt x="307466" y="75723"/>
                </a:lnTo>
                <a:close/>
              </a:path>
              <a:path w="311784" h="215264">
                <a:moveTo>
                  <a:pt x="212156" y="50831"/>
                </a:moveTo>
                <a:lnTo>
                  <a:pt x="184530" y="50831"/>
                </a:lnTo>
                <a:lnTo>
                  <a:pt x="187451" y="51974"/>
                </a:lnTo>
                <a:lnTo>
                  <a:pt x="190245" y="53117"/>
                </a:lnTo>
                <a:lnTo>
                  <a:pt x="192404" y="55276"/>
                </a:lnTo>
                <a:lnTo>
                  <a:pt x="193801" y="58578"/>
                </a:lnTo>
                <a:lnTo>
                  <a:pt x="195325" y="62007"/>
                </a:lnTo>
                <a:lnTo>
                  <a:pt x="195452" y="65690"/>
                </a:lnTo>
                <a:lnTo>
                  <a:pt x="193928" y="69627"/>
                </a:lnTo>
                <a:lnTo>
                  <a:pt x="192531" y="73437"/>
                </a:lnTo>
                <a:lnTo>
                  <a:pt x="189991" y="76104"/>
                </a:lnTo>
                <a:lnTo>
                  <a:pt x="186562" y="77628"/>
                </a:lnTo>
                <a:lnTo>
                  <a:pt x="183514" y="79025"/>
                </a:lnTo>
                <a:lnTo>
                  <a:pt x="180593" y="79152"/>
                </a:lnTo>
                <a:lnTo>
                  <a:pt x="206205" y="79152"/>
                </a:lnTo>
                <a:lnTo>
                  <a:pt x="204469" y="78898"/>
                </a:lnTo>
                <a:lnTo>
                  <a:pt x="209041" y="73945"/>
                </a:lnTo>
                <a:lnTo>
                  <a:pt x="211835" y="69119"/>
                </a:lnTo>
                <a:lnTo>
                  <a:pt x="214121" y="59213"/>
                </a:lnTo>
                <a:lnTo>
                  <a:pt x="213613" y="54260"/>
                </a:lnTo>
                <a:lnTo>
                  <a:pt x="212156" y="50831"/>
                </a:lnTo>
                <a:close/>
              </a:path>
              <a:path w="311784" h="215264">
                <a:moveTo>
                  <a:pt x="261080" y="0"/>
                </a:moveTo>
                <a:lnTo>
                  <a:pt x="227867" y="26314"/>
                </a:lnTo>
                <a:lnTo>
                  <a:pt x="226996" y="32591"/>
                </a:lnTo>
                <a:lnTo>
                  <a:pt x="227244" y="39320"/>
                </a:lnTo>
                <a:lnTo>
                  <a:pt x="228600" y="46513"/>
                </a:lnTo>
                <a:lnTo>
                  <a:pt x="248919" y="40925"/>
                </a:lnTo>
                <a:lnTo>
                  <a:pt x="247395" y="34194"/>
                </a:lnTo>
                <a:lnTo>
                  <a:pt x="247268" y="29241"/>
                </a:lnTo>
                <a:lnTo>
                  <a:pt x="248538" y="25939"/>
                </a:lnTo>
                <a:lnTo>
                  <a:pt x="249808" y="22510"/>
                </a:lnTo>
                <a:lnTo>
                  <a:pt x="251967" y="20097"/>
                </a:lnTo>
                <a:lnTo>
                  <a:pt x="255015" y="18827"/>
                </a:lnTo>
                <a:lnTo>
                  <a:pt x="258063" y="17430"/>
                </a:lnTo>
                <a:lnTo>
                  <a:pt x="261111" y="17303"/>
                </a:lnTo>
                <a:lnTo>
                  <a:pt x="289617" y="17303"/>
                </a:lnTo>
                <a:lnTo>
                  <a:pt x="286130" y="9429"/>
                </a:lnTo>
                <a:lnTo>
                  <a:pt x="280542" y="4222"/>
                </a:lnTo>
                <a:lnTo>
                  <a:pt x="273050" y="1428"/>
                </a:lnTo>
                <a:lnTo>
                  <a:pt x="267243" y="71"/>
                </a:lnTo>
                <a:lnTo>
                  <a:pt x="261080" y="0"/>
                </a:lnTo>
                <a:close/>
              </a:path>
            </a:pathLst>
          </a:custGeom>
          <a:solidFill>
            <a:srgbClr val="FFFFFF"/>
          </a:solidFill>
        </p:spPr>
        <p:txBody>
          <a:bodyPr wrap="square" lIns="0" tIns="0" rIns="0" bIns="0" rtlCol="0"/>
          <a:lstStyle/>
          <a:p>
            <a:endParaRPr dirty="0"/>
          </a:p>
        </p:txBody>
      </p:sp>
      <p:sp>
        <p:nvSpPr>
          <p:cNvPr id="38" name="object 38"/>
          <p:cNvSpPr/>
          <p:nvPr/>
        </p:nvSpPr>
        <p:spPr>
          <a:xfrm>
            <a:off x="7569200" y="3047873"/>
            <a:ext cx="1192212" cy="1697101"/>
          </a:xfrm>
          <a:prstGeom prst="rect">
            <a:avLst/>
          </a:prstGeom>
          <a:blipFill>
            <a:blip r:embed="rId13" cstate="print"/>
            <a:stretch>
              <a:fillRect/>
            </a:stretch>
          </a:blipFill>
        </p:spPr>
        <p:txBody>
          <a:bodyPr wrap="square" lIns="0" tIns="0" rIns="0" bIns="0" rtlCol="0"/>
          <a:lstStyle/>
          <a:p>
            <a:endParaRPr dirty="0"/>
          </a:p>
        </p:txBody>
      </p:sp>
      <p:sp>
        <p:nvSpPr>
          <p:cNvPr id="39" name="object 39"/>
          <p:cNvSpPr/>
          <p:nvPr/>
        </p:nvSpPr>
        <p:spPr>
          <a:xfrm>
            <a:off x="7564501" y="3043173"/>
            <a:ext cx="1202055" cy="1706880"/>
          </a:xfrm>
          <a:custGeom>
            <a:avLst/>
            <a:gdLst/>
            <a:ahLst/>
            <a:cxnLst/>
            <a:rect l="l" t="t" r="r" b="b"/>
            <a:pathLst>
              <a:path w="1202054" h="1706879">
                <a:moveTo>
                  <a:pt x="0" y="1706626"/>
                </a:moveTo>
                <a:lnTo>
                  <a:pt x="1201737" y="1706626"/>
                </a:lnTo>
                <a:lnTo>
                  <a:pt x="1201737" y="0"/>
                </a:lnTo>
                <a:lnTo>
                  <a:pt x="0" y="0"/>
                </a:lnTo>
                <a:lnTo>
                  <a:pt x="0" y="1706626"/>
                </a:lnTo>
                <a:close/>
              </a:path>
            </a:pathLst>
          </a:custGeom>
          <a:ln w="9525">
            <a:solidFill>
              <a:srgbClr val="000000"/>
            </a:solidFill>
          </a:ln>
        </p:spPr>
        <p:txBody>
          <a:bodyPr wrap="square" lIns="0" tIns="0" rIns="0" bIns="0" rtlCol="0"/>
          <a:lstStyle/>
          <a:p>
            <a:endParaRPr dirty="0"/>
          </a:p>
        </p:txBody>
      </p:sp>
      <p:sp>
        <p:nvSpPr>
          <p:cNvPr id="42" name="object 42"/>
          <p:cNvSpPr/>
          <p:nvPr/>
        </p:nvSpPr>
        <p:spPr>
          <a:xfrm>
            <a:off x="8313039" y="4193540"/>
            <a:ext cx="292861" cy="220726"/>
          </a:xfrm>
          <a:prstGeom prst="rect">
            <a:avLst/>
          </a:prstGeom>
          <a:blipFill>
            <a:blip r:embed="rId14" cstate="print"/>
            <a:stretch>
              <a:fillRect/>
            </a:stretch>
          </a:blipFill>
        </p:spPr>
        <p:txBody>
          <a:bodyPr wrap="square" lIns="0" tIns="0" rIns="0" bIns="0" rtlCol="0"/>
          <a:lstStyle/>
          <a:p>
            <a:endParaRPr dirty="0"/>
          </a:p>
        </p:txBody>
      </p:sp>
      <p:sp>
        <p:nvSpPr>
          <p:cNvPr id="43" name="object 43"/>
          <p:cNvSpPr/>
          <p:nvPr/>
        </p:nvSpPr>
        <p:spPr>
          <a:xfrm>
            <a:off x="8300339" y="5990347"/>
            <a:ext cx="311784" cy="214555"/>
          </a:xfrm>
          <a:prstGeom prst="rect">
            <a:avLst/>
          </a:prstGeom>
          <a:blipFill>
            <a:blip r:embed="rId15" cstate="print"/>
            <a:stretch>
              <a:fillRect/>
            </a:stretch>
          </a:blipFill>
        </p:spPr>
        <p:txBody>
          <a:bodyPr wrap="square" lIns="0" tIns="0" rIns="0" bIns="0" rtlCol="0"/>
          <a:lstStyle/>
          <a:p>
            <a:endParaRPr dirty="0"/>
          </a:p>
        </p:txBody>
      </p:sp>
      <p:sp>
        <p:nvSpPr>
          <p:cNvPr id="44" name="object 44"/>
          <p:cNvSpPr txBox="1"/>
          <p:nvPr/>
        </p:nvSpPr>
        <p:spPr>
          <a:xfrm>
            <a:off x="372427" y="762000"/>
            <a:ext cx="7103174" cy="2233945"/>
          </a:xfrm>
          <a:prstGeom prst="rect">
            <a:avLst/>
          </a:prstGeom>
        </p:spPr>
        <p:txBody>
          <a:bodyPr vert="horz" wrap="square" lIns="0" tIns="78740" rIns="0" bIns="0" rtlCol="0">
            <a:spAutoFit/>
          </a:bodyPr>
          <a:lstStyle/>
          <a:p>
            <a:pPr algn="ctr">
              <a:lnSpc>
                <a:spcPct val="100000"/>
              </a:lnSpc>
              <a:spcBef>
                <a:spcPts val="620"/>
              </a:spcBef>
            </a:pPr>
            <a:r>
              <a:rPr sz="1800" b="1" spc="-40" dirty="0" smtClean="0">
                <a:latin typeface="Arial"/>
                <a:cs typeface="Arial"/>
              </a:rPr>
              <a:t>1</a:t>
            </a:r>
            <a:r>
              <a:rPr lang="en-US" sz="1800" b="1" spc="-40" dirty="0" smtClean="0">
                <a:latin typeface="Arial"/>
                <a:cs typeface="Arial"/>
              </a:rPr>
              <a:t>1</a:t>
            </a:r>
            <a:r>
              <a:rPr sz="1800" b="1" spc="-40" dirty="0" smtClean="0">
                <a:latin typeface="Arial"/>
                <a:cs typeface="Arial"/>
              </a:rPr>
              <a:t>. </a:t>
            </a:r>
            <a:r>
              <a:rPr lang="lv-LV" b="1" spc="-5" dirty="0" smtClean="0">
                <a:latin typeface="Arial"/>
                <a:cs typeface="Arial"/>
              </a:rPr>
              <a:t>Clinical </a:t>
            </a:r>
            <a:r>
              <a:rPr lang="lv-LV" b="1" spc="-5" dirty="0">
                <a:latin typeface="Arial"/>
                <a:cs typeface="Arial"/>
              </a:rPr>
              <a:t>estimation of Antiseptic method</a:t>
            </a:r>
            <a:endParaRPr b="1" spc="-5" dirty="0">
              <a:latin typeface="Arial"/>
              <a:cs typeface="Arial"/>
            </a:endParaRPr>
          </a:p>
          <a:p>
            <a:pPr algn="just">
              <a:lnSpc>
                <a:spcPts val="900"/>
              </a:lnSpc>
            </a:pPr>
            <a:endParaRPr lang="en-US" sz="1600" spc="-5" dirty="0" smtClean="0">
              <a:latin typeface="Arial"/>
              <a:cs typeface="Arial"/>
            </a:endParaRPr>
          </a:p>
          <a:p>
            <a:pPr algn="just"/>
            <a:r>
              <a:rPr lang="en-US" sz="1600" spc="-5" dirty="0" smtClean="0">
                <a:latin typeface="Arial"/>
                <a:cs typeface="Arial"/>
              </a:rPr>
              <a:t>By </a:t>
            </a:r>
            <a:r>
              <a:rPr lang="en-US" sz="1600" spc="-5" dirty="0">
                <a:latin typeface="Arial"/>
                <a:cs typeface="Arial"/>
              </a:rPr>
              <a:t>the request of prof. </a:t>
            </a:r>
            <a:r>
              <a:rPr lang="en-US" sz="1600" spc="-5" dirty="0" err="1">
                <a:latin typeface="Arial"/>
                <a:cs typeface="Arial"/>
              </a:rPr>
              <a:t>E.A.Babayan</a:t>
            </a:r>
            <a:r>
              <a:rPr lang="en-US" sz="1600" spc="-5" dirty="0">
                <a:latin typeface="Arial"/>
                <a:cs typeface="Arial"/>
              </a:rPr>
              <a:t>, chairman of the Committee on New Technologies of the USSR Ministry of Health, the Department of Hospital Surgery of 2nd MMI realized the clinical estimation of the Method. On February 23, 1983, </a:t>
            </a:r>
            <a:r>
              <a:rPr lang="en-US" sz="1600" spc="-5" dirty="0" smtClean="0">
                <a:latin typeface="Arial"/>
                <a:cs typeface="Arial"/>
              </a:rPr>
              <a:t>docent </a:t>
            </a:r>
            <a:r>
              <a:rPr lang="en-US" sz="1600" spc="-5" dirty="0" err="1" smtClean="0">
                <a:latin typeface="Arial"/>
                <a:cs typeface="Arial"/>
              </a:rPr>
              <a:t>A.A.Grinberg</a:t>
            </a:r>
            <a:r>
              <a:rPr lang="en-US" sz="1600" spc="-5" dirty="0" smtClean="0">
                <a:latin typeface="Arial"/>
                <a:cs typeface="Arial"/>
              </a:rPr>
              <a:t> </a:t>
            </a:r>
            <a:r>
              <a:rPr lang="en-US" sz="1600" spc="-5" dirty="0">
                <a:latin typeface="Arial"/>
                <a:cs typeface="Arial"/>
              </a:rPr>
              <a:t>has given the following report: </a:t>
            </a:r>
            <a:r>
              <a:rPr lang="en-US" sz="1600" i="1" spc="-5" dirty="0">
                <a:latin typeface="Arial"/>
                <a:cs typeface="Arial"/>
              </a:rPr>
              <a:t>"This method has given a good clinical effect and could be recommended for the treatment of patients suffering from acute intestinal obstruction, peritonitis, to protect anastomosis during operations on colon tumors"</a:t>
            </a:r>
            <a:r>
              <a:rPr lang="en-US" sz="1600" spc="-5" dirty="0">
                <a:latin typeface="Arial"/>
                <a:cs typeface="Arial"/>
              </a:rPr>
              <a:t>.</a:t>
            </a:r>
            <a:endParaRPr sz="1600" spc="-5" dirty="0">
              <a:latin typeface="Arial"/>
              <a:cs typeface="Arial"/>
            </a:endParaRPr>
          </a:p>
        </p:txBody>
      </p:sp>
      <p:sp>
        <p:nvSpPr>
          <p:cNvPr id="45" name="object 45"/>
          <p:cNvSpPr txBox="1"/>
          <p:nvPr/>
        </p:nvSpPr>
        <p:spPr>
          <a:xfrm>
            <a:off x="304800" y="6267230"/>
            <a:ext cx="3781408" cy="223138"/>
          </a:xfrm>
          <a:prstGeom prst="rect">
            <a:avLst/>
          </a:prstGeom>
          <a:solidFill>
            <a:srgbClr val="FFFFFF"/>
          </a:solidFill>
        </p:spPr>
        <p:txBody>
          <a:bodyPr vert="horz" wrap="square" lIns="0" tIns="22860" rIns="0" bIns="0" rtlCol="0">
            <a:spAutoFit/>
          </a:bodyPr>
          <a:lstStyle/>
          <a:p>
            <a:pPr algn="ctr"/>
            <a:r>
              <a:rPr lang="en-US" sz="1300" spc="-15" dirty="0" smtClean="0">
                <a:latin typeface="Arial"/>
                <a:cs typeface="Arial"/>
              </a:rPr>
              <a:t>USSR Author </a:t>
            </a:r>
            <a:r>
              <a:rPr lang="en-US" sz="1300" spc="-15" dirty="0">
                <a:latin typeface="Arial"/>
                <a:cs typeface="Arial"/>
              </a:rPr>
              <a:t>certificates, </a:t>
            </a:r>
            <a:r>
              <a:rPr lang="en-US" sz="1300" spc="-15" dirty="0" smtClean="0">
                <a:latin typeface="Arial"/>
                <a:cs typeface="Arial"/>
              </a:rPr>
              <a:t>1974-1986</a:t>
            </a:r>
            <a:endParaRPr sz="1300" spc="-15" dirty="0">
              <a:latin typeface="Arial"/>
              <a:cs typeface="Arial"/>
            </a:endParaRPr>
          </a:p>
        </p:txBody>
      </p:sp>
      <p:sp>
        <p:nvSpPr>
          <p:cNvPr id="46" name="object 46"/>
          <p:cNvSpPr/>
          <p:nvPr/>
        </p:nvSpPr>
        <p:spPr>
          <a:xfrm>
            <a:off x="4086225" y="3043173"/>
            <a:ext cx="3389376" cy="3147693"/>
          </a:xfrm>
          <a:prstGeom prst="rect">
            <a:avLst/>
          </a:prstGeom>
          <a:blipFill>
            <a:blip r:embed="rId16" cstate="print"/>
            <a:stretch>
              <a:fillRect/>
            </a:stretch>
          </a:blipFill>
          <a:ln>
            <a:solidFill>
              <a:schemeClr val="tx1"/>
            </a:solidFill>
          </a:ln>
        </p:spPr>
        <p:txBody>
          <a:bodyPr wrap="square" lIns="0" tIns="0" rIns="0" bIns="0" rtlCol="0"/>
          <a:lstStyle/>
          <a:p>
            <a:endParaRPr dirty="0"/>
          </a:p>
        </p:txBody>
      </p:sp>
      <p:sp>
        <p:nvSpPr>
          <p:cNvPr id="49"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nSpc>
                <a:spcPct val="100000"/>
              </a:lnSpc>
              <a:spcBef>
                <a:spcPts val="50"/>
              </a:spcBef>
            </a:pPr>
            <a:r>
              <a:rPr lang="en-US" dirty="0" smtClean="0"/>
              <a:t>11</a:t>
            </a:r>
            <a:endParaRPr dirty="0"/>
          </a:p>
        </p:txBody>
      </p:sp>
      <p:sp>
        <p:nvSpPr>
          <p:cNvPr id="53" name="object 45"/>
          <p:cNvSpPr txBox="1"/>
          <p:nvPr/>
        </p:nvSpPr>
        <p:spPr>
          <a:xfrm>
            <a:off x="4038600" y="6253862"/>
            <a:ext cx="3349182" cy="223138"/>
          </a:xfrm>
          <a:prstGeom prst="rect">
            <a:avLst/>
          </a:prstGeom>
          <a:solidFill>
            <a:srgbClr val="FFFFFF"/>
          </a:solidFill>
        </p:spPr>
        <p:txBody>
          <a:bodyPr vert="horz" wrap="square" lIns="0" tIns="22860" rIns="0" bIns="0" rtlCol="0">
            <a:spAutoFit/>
          </a:bodyPr>
          <a:lstStyle/>
          <a:p>
            <a:pPr marL="206375" algn="ctr">
              <a:lnSpc>
                <a:spcPct val="100000"/>
              </a:lnSpc>
            </a:pPr>
            <a:r>
              <a:rPr lang="en-US" sz="1300" spc="-5" dirty="0">
                <a:latin typeface="Arial"/>
                <a:cs typeface="Arial"/>
              </a:rPr>
              <a:t>Countries of patenting</a:t>
            </a:r>
            <a:r>
              <a:rPr lang="ru-RU" sz="1300" spc="-10" dirty="0" smtClean="0">
                <a:latin typeface="Arial"/>
                <a:cs typeface="Arial"/>
              </a:rPr>
              <a:t>;</a:t>
            </a:r>
            <a:r>
              <a:rPr lang="ru-RU" sz="1300" spc="-20" dirty="0" smtClean="0">
                <a:latin typeface="Arial"/>
                <a:cs typeface="Arial"/>
              </a:rPr>
              <a:t> </a:t>
            </a:r>
            <a:r>
              <a:rPr lang="ru-RU" sz="1300" spc="5" dirty="0" smtClean="0">
                <a:latin typeface="Arial"/>
                <a:cs typeface="Arial"/>
              </a:rPr>
              <a:t>2002-2012.</a:t>
            </a:r>
            <a:endParaRPr lang="ru-RU" sz="1300" dirty="0">
              <a:latin typeface="Arial"/>
              <a:cs typeface="Arial"/>
            </a:endParaRPr>
          </a:p>
        </p:txBody>
      </p:sp>
      <p:sp>
        <p:nvSpPr>
          <p:cNvPr id="52" name="object 25"/>
          <p:cNvSpPr/>
          <p:nvPr/>
        </p:nvSpPr>
        <p:spPr>
          <a:xfrm>
            <a:off x="1636775" y="4703655"/>
            <a:ext cx="1163637" cy="1492893"/>
          </a:xfrm>
          <a:custGeom>
            <a:avLst/>
            <a:gdLst/>
            <a:ahLst/>
            <a:cxnLst/>
            <a:rect l="l" t="t" r="r" b="b"/>
            <a:pathLst>
              <a:path w="1179830" h="1730375">
                <a:moveTo>
                  <a:pt x="0" y="1730375"/>
                </a:moveTo>
                <a:lnTo>
                  <a:pt x="1179512" y="1730375"/>
                </a:lnTo>
                <a:lnTo>
                  <a:pt x="1179512" y="0"/>
                </a:lnTo>
                <a:lnTo>
                  <a:pt x="0" y="0"/>
                </a:lnTo>
                <a:lnTo>
                  <a:pt x="0" y="1730375"/>
                </a:lnTo>
                <a:close/>
              </a:path>
            </a:pathLst>
          </a:custGeom>
          <a:ln w="9525">
            <a:solidFill>
              <a:srgbClr val="000000"/>
            </a:solidFill>
          </a:ln>
        </p:spPr>
        <p:txBody>
          <a:bodyPr wrap="square" lIns="0" tIns="0" rIns="0" bIns="0" rtlCol="0"/>
          <a:lstStyle/>
          <a:p>
            <a:endParaRPr dirty="0"/>
          </a:p>
        </p:txBody>
      </p:sp>
      <p:pic>
        <p:nvPicPr>
          <p:cNvPr id="51" name="Рисунок 50">
            <a:hlinkClick r:id="" action="ppaction://hlinkshowjump?jump=nextslide"/>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55" name="Рисунок 54">
            <a:hlinkClick r:id="" action="ppaction://hlinkshowjump?jump=previousslide"/>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57" name="TextBox 56"/>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19"/>
              </a:rPr>
              <a:t>www.coloncancer.lv</a:t>
            </a:r>
            <a:r>
              <a:rPr lang="en-US" sz="1200" dirty="0" smtClean="0">
                <a:solidFill>
                  <a:srgbClr val="FF0066"/>
                </a:solidFill>
              </a:rPr>
              <a:t> is obligatory</a:t>
            </a:r>
            <a:endParaRPr lang="ru-RU" sz="1200" dirty="0">
              <a:solidFill>
                <a:srgbClr val="FF0066"/>
              </a:solidFill>
            </a:endParaRPr>
          </a:p>
        </p:txBody>
      </p:sp>
      <p:sp>
        <p:nvSpPr>
          <p:cNvPr id="23" name="Прямоугольник 22"/>
          <p:cNvSpPr/>
          <p:nvPr/>
        </p:nvSpPr>
        <p:spPr>
          <a:xfrm>
            <a:off x="392113" y="4744974"/>
            <a:ext cx="1186180" cy="147722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3474" y="4038600"/>
            <a:ext cx="4112126" cy="2468674"/>
          </a:xfrm>
          <a:prstGeom prst="rect">
            <a:avLst/>
          </a:prstGeom>
          <a:blipFill>
            <a:blip r:embed="rId3" cstate="print"/>
            <a:stretch>
              <a:fillRect/>
            </a:stretch>
          </a:blipFill>
        </p:spPr>
        <p:txBody>
          <a:bodyPr wrap="square" lIns="0" tIns="0" rIns="0" bIns="0" rtlCol="0"/>
          <a:lstStyle/>
          <a:p>
            <a:endParaRPr dirty="0"/>
          </a:p>
        </p:txBody>
      </p:sp>
      <p:sp>
        <p:nvSpPr>
          <p:cNvPr id="4" name="object 4"/>
          <p:cNvSpPr txBox="1"/>
          <p:nvPr/>
        </p:nvSpPr>
        <p:spPr>
          <a:xfrm>
            <a:off x="750252" y="857303"/>
            <a:ext cx="7992109" cy="359714"/>
          </a:xfrm>
          <a:prstGeom prst="rect">
            <a:avLst/>
          </a:prstGeom>
        </p:spPr>
        <p:txBody>
          <a:bodyPr vert="horz" wrap="square" lIns="0" tIns="81915" rIns="0" bIns="0" rtlCol="0">
            <a:spAutoFit/>
          </a:bodyPr>
          <a:lstStyle/>
          <a:p>
            <a:pPr marL="2941320">
              <a:lnSpc>
                <a:spcPct val="100000"/>
              </a:lnSpc>
              <a:spcBef>
                <a:spcPts val="645"/>
              </a:spcBef>
            </a:pPr>
            <a:r>
              <a:rPr sz="1800" b="1" spc="-5" dirty="0" smtClean="0">
                <a:latin typeface="Arial"/>
                <a:cs typeface="Arial"/>
              </a:rPr>
              <a:t>1</a:t>
            </a:r>
            <a:r>
              <a:rPr lang="en-US" b="1" spc="-5" dirty="0">
                <a:latin typeface="Arial"/>
                <a:cs typeface="Arial"/>
              </a:rPr>
              <a:t>2</a:t>
            </a:r>
            <a:r>
              <a:rPr sz="1800" b="1" spc="-5" dirty="0" smtClean="0">
                <a:latin typeface="Arial"/>
                <a:cs typeface="Arial"/>
              </a:rPr>
              <a:t>.</a:t>
            </a:r>
            <a:r>
              <a:rPr sz="1800" b="1" spc="-10" dirty="0" smtClean="0">
                <a:latin typeface="Arial"/>
                <a:cs typeface="Arial"/>
              </a:rPr>
              <a:t> </a:t>
            </a:r>
            <a:r>
              <a:rPr lang="en-US" sz="1800" b="1" spc="-10" dirty="0" smtClean="0">
                <a:latin typeface="Arial"/>
                <a:cs typeface="Arial"/>
              </a:rPr>
              <a:t>Conclusion</a:t>
            </a:r>
            <a:endParaRPr sz="1800" dirty="0">
              <a:latin typeface="Arial"/>
              <a:cs typeface="Arial"/>
            </a:endParaRPr>
          </a:p>
        </p:txBody>
      </p:sp>
      <p:sp>
        <p:nvSpPr>
          <p:cNvPr id="15" name="object 49"/>
          <p:cNvSpPr txBox="1">
            <a:spLocks noGrp="1"/>
          </p:cNvSpPr>
          <p:nvPr>
            <p:ph type="sldNum" sz="quarter" idx="7"/>
          </p:nvPr>
        </p:nvSpPr>
        <p:spPr>
          <a:xfrm>
            <a:off x="8754491" y="6465865"/>
            <a:ext cx="248920" cy="215444"/>
          </a:xfrm>
        </p:spPr>
        <p:txBody>
          <a:bodyPr/>
          <a:lstStyle/>
          <a:p>
            <a:r>
              <a:rPr lang="en-US" dirty="0" smtClean="0"/>
              <a:t>12</a:t>
            </a:r>
            <a:endParaRPr lang="ru-RU" dirty="0"/>
          </a:p>
        </p:txBody>
      </p:sp>
      <p:sp>
        <p:nvSpPr>
          <p:cNvPr id="3" name="TextBox 2"/>
          <p:cNvSpPr txBox="1"/>
          <p:nvPr/>
        </p:nvSpPr>
        <p:spPr>
          <a:xfrm>
            <a:off x="4724400" y="6019800"/>
            <a:ext cx="1981200" cy="528350"/>
          </a:xfrm>
          <a:prstGeom prst="rect">
            <a:avLst/>
          </a:prstGeom>
          <a:noFill/>
        </p:spPr>
        <p:txBody>
          <a:bodyPr wrap="square" rtlCol="0">
            <a:spAutoFit/>
          </a:bodyPr>
          <a:lstStyle/>
          <a:p>
            <a:pPr algn="r">
              <a:lnSpc>
                <a:spcPts val="1000"/>
              </a:lnSpc>
            </a:pPr>
            <a:r>
              <a:rPr lang="en-US" sz="1300" dirty="0" smtClean="0">
                <a:latin typeface="Arial" panose="020B0604020202020204" pitchFamily="34" charset="0"/>
              </a:rPr>
              <a:t>Ideal partnership</a:t>
            </a:r>
            <a:endParaRPr lang="ru-RU" sz="1300" dirty="0" smtClean="0">
              <a:latin typeface="Arial" panose="020B0604020202020204" pitchFamily="34" charset="0"/>
            </a:endParaRPr>
          </a:p>
          <a:p>
            <a:pPr algn="r"/>
            <a:r>
              <a:rPr lang="en-US" sz="1000" i="1" dirty="0" smtClean="0">
                <a:latin typeface="Arial" panose="020B0604020202020204" pitchFamily="34" charset="0"/>
              </a:rPr>
              <a:t>Author </a:t>
            </a:r>
            <a:r>
              <a:rPr lang="en-US" sz="1000" i="1" dirty="0" err="1" smtClean="0">
                <a:latin typeface="Arial" panose="020B0604020202020204" pitchFamily="34" charset="0"/>
              </a:rPr>
              <a:t>interpetation</a:t>
            </a:r>
            <a:r>
              <a:rPr lang="en-US" sz="1000" i="1" dirty="0" smtClean="0">
                <a:latin typeface="Arial" panose="020B0604020202020204" pitchFamily="34" charset="0"/>
              </a:rPr>
              <a:t> </a:t>
            </a:r>
          </a:p>
          <a:p>
            <a:pPr algn="r"/>
            <a:r>
              <a:rPr lang="en-US" sz="1000" i="1" dirty="0" smtClean="0">
                <a:latin typeface="Arial" panose="020B0604020202020204" pitchFamily="34" charset="0"/>
              </a:rPr>
              <a:t>of </a:t>
            </a:r>
            <a:r>
              <a:rPr lang="en-US" sz="1000" i="1" dirty="0" err="1">
                <a:latin typeface="Arial" panose="020B0604020202020204" pitchFamily="34" charset="0"/>
              </a:rPr>
              <a:t>I.Surovtsev</a:t>
            </a:r>
            <a:r>
              <a:rPr lang="en-US" sz="1000" i="1" dirty="0">
                <a:latin typeface="Arial" panose="020B0604020202020204" pitchFamily="34" charset="0"/>
              </a:rPr>
              <a:t> sketch </a:t>
            </a:r>
            <a:endParaRPr lang="ru-RU" sz="1000" i="1" dirty="0">
              <a:latin typeface="Arial" panose="020B0604020202020204" pitchFamily="34" charset="0"/>
            </a:endParaRPr>
          </a:p>
        </p:txBody>
      </p:sp>
      <p:sp>
        <p:nvSpPr>
          <p:cNvPr id="7" name="Snip Diagonal Corner Rectangle 6"/>
          <p:cNvSpPr/>
          <p:nvPr/>
        </p:nvSpPr>
        <p:spPr>
          <a:xfrm flipH="1">
            <a:off x="2666999" y="4069080"/>
            <a:ext cx="1982534" cy="502920"/>
          </a:xfrm>
          <a:prstGeom prst="snip2DiagRect">
            <a:avLst>
              <a:gd name="adj1" fmla="val 593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bject 8"/>
          <p:cNvSpPr txBox="1"/>
          <p:nvPr/>
        </p:nvSpPr>
        <p:spPr>
          <a:xfrm>
            <a:off x="417195" y="1295400"/>
            <a:ext cx="8345805" cy="2603277"/>
          </a:xfrm>
          <a:prstGeom prst="rect">
            <a:avLst/>
          </a:prstGeom>
        </p:spPr>
        <p:txBody>
          <a:bodyPr vert="horz" wrap="square" lIns="0" tIns="12700" rIns="0" bIns="0" rtlCol="0">
            <a:spAutoFit/>
          </a:bodyPr>
          <a:lstStyle/>
          <a:p>
            <a:pPr marL="17100" algn="just">
              <a:lnSpc>
                <a:spcPct val="100000"/>
              </a:lnSpc>
              <a:spcBef>
                <a:spcPts val="500"/>
              </a:spcBef>
            </a:pPr>
            <a:r>
              <a:rPr lang="en-US" sz="1600" dirty="0" smtClean="0">
                <a:latin typeface="Arial"/>
                <a:cs typeface="Arial"/>
              </a:rPr>
              <a:t>1</a:t>
            </a:r>
            <a:r>
              <a:rPr lang="en-US" sz="1600" dirty="0">
                <a:latin typeface="Arial"/>
                <a:cs typeface="Arial"/>
              </a:rPr>
              <a:t>. </a:t>
            </a:r>
            <a:r>
              <a:rPr lang="en-US" sz="1600" dirty="0" smtClean="0">
                <a:latin typeface="Arial"/>
                <a:cs typeface="Arial"/>
              </a:rPr>
              <a:t>1-moment </a:t>
            </a:r>
            <a:r>
              <a:rPr lang="en-US" sz="1600" dirty="0">
                <a:latin typeface="Arial"/>
                <a:cs typeface="Arial"/>
              </a:rPr>
              <a:t>resection requires a clean </a:t>
            </a:r>
            <a:r>
              <a:rPr lang="en-US" sz="1600" dirty="0" smtClean="0">
                <a:latin typeface="Arial"/>
                <a:cs typeface="Arial"/>
              </a:rPr>
              <a:t>large intestine, </a:t>
            </a:r>
            <a:r>
              <a:rPr lang="en-US" sz="1600" dirty="0">
                <a:latin typeface="Arial"/>
                <a:cs typeface="Arial"/>
              </a:rPr>
              <a:t>all other resections </a:t>
            </a:r>
            <a:r>
              <a:rPr lang="en-US" sz="1600" dirty="0" smtClean="0">
                <a:latin typeface="Arial"/>
                <a:cs typeface="Arial"/>
              </a:rPr>
              <a:t>comprise actions, </a:t>
            </a:r>
            <a:r>
              <a:rPr lang="en-US" sz="1600" dirty="0">
                <a:latin typeface="Arial"/>
                <a:cs typeface="Arial"/>
              </a:rPr>
              <a:t>aimed at post-operative removal of intestinal contents, but today both primary and secondary </a:t>
            </a:r>
            <a:r>
              <a:rPr lang="en-US" sz="1600" dirty="0" smtClean="0">
                <a:latin typeface="Arial"/>
                <a:cs typeface="Arial"/>
              </a:rPr>
              <a:t>anastomoses, as well as unloading stomas </a:t>
            </a:r>
            <a:r>
              <a:rPr lang="en-US" sz="1600" dirty="0">
                <a:latin typeface="Arial"/>
                <a:cs typeface="Arial"/>
              </a:rPr>
              <a:t>are </a:t>
            </a:r>
            <a:r>
              <a:rPr lang="en-US" sz="1600" dirty="0" smtClean="0">
                <a:latin typeface="Arial"/>
                <a:cs typeface="Arial"/>
              </a:rPr>
              <a:t>leaking.</a:t>
            </a:r>
            <a:endParaRPr lang="en-US" sz="1600" dirty="0">
              <a:latin typeface="Arial"/>
              <a:cs typeface="Arial"/>
            </a:endParaRPr>
          </a:p>
          <a:p>
            <a:pPr marL="17100" algn="just">
              <a:lnSpc>
                <a:spcPct val="100000"/>
              </a:lnSpc>
              <a:spcBef>
                <a:spcPts val="500"/>
              </a:spcBef>
            </a:pPr>
            <a:r>
              <a:rPr lang="en-US" sz="1600" dirty="0">
                <a:latin typeface="Arial"/>
                <a:cs typeface="Arial"/>
              </a:rPr>
              <a:t>2. The </a:t>
            </a:r>
            <a:r>
              <a:rPr lang="en-US" sz="1600" dirty="0" smtClean="0">
                <a:latin typeface="Arial"/>
                <a:cs typeface="Arial"/>
              </a:rPr>
              <a:t>leak </a:t>
            </a:r>
            <a:r>
              <a:rPr lang="en-US" sz="1600" dirty="0">
                <a:latin typeface="Arial"/>
                <a:cs typeface="Arial"/>
              </a:rPr>
              <a:t>of intestinal sutures is a consequence of violation of the basic rules of surgery: </a:t>
            </a:r>
            <a:r>
              <a:rPr lang="en-US" sz="1600" dirty="0" err="1" smtClean="0">
                <a:latin typeface="Arial"/>
                <a:cs typeface="Arial"/>
              </a:rPr>
              <a:t>aseptics</a:t>
            </a:r>
            <a:r>
              <a:rPr lang="en-US" sz="1600" dirty="0" smtClean="0">
                <a:latin typeface="Arial"/>
                <a:cs typeface="Arial"/>
              </a:rPr>
              <a:t>, </a:t>
            </a:r>
            <a:r>
              <a:rPr lang="en-US" sz="1600" dirty="0">
                <a:latin typeface="Arial"/>
                <a:cs typeface="Arial"/>
              </a:rPr>
              <a:t>antiseptics, </a:t>
            </a:r>
            <a:r>
              <a:rPr lang="en-US" sz="1600" dirty="0" err="1">
                <a:latin typeface="Arial"/>
                <a:cs typeface="Arial"/>
              </a:rPr>
              <a:t>atraumatic</a:t>
            </a:r>
            <a:r>
              <a:rPr lang="en-US" sz="1600" dirty="0">
                <a:latin typeface="Arial"/>
                <a:cs typeface="Arial"/>
              </a:rPr>
              <a:t> </a:t>
            </a:r>
            <a:r>
              <a:rPr lang="en-US" sz="1600" dirty="0" smtClean="0">
                <a:latin typeface="Arial"/>
                <a:cs typeface="Arial"/>
              </a:rPr>
              <a:t>manipulations. </a:t>
            </a:r>
            <a:r>
              <a:rPr lang="en-US" sz="1600" dirty="0">
                <a:latin typeface="Arial"/>
                <a:cs typeface="Arial"/>
              </a:rPr>
              <a:t>The </a:t>
            </a:r>
            <a:r>
              <a:rPr lang="en-US" sz="1600" dirty="0" smtClean="0">
                <a:latin typeface="Arial"/>
                <a:cs typeface="Arial"/>
              </a:rPr>
              <a:t>proposed Method </a:t>
            </a:r>
            <a:r>
              <a:rPr lang="en-US" sz="1600" dirty="0">
                <a:latin typeface="Arial"/>
                <a:cs typeface="Arial"/>
              </a:rPr>
              <a:t>by means of </a:t>
            </a:r>
            <a:r>
              <a:rPr lang="en-US" sz="1600" dirty="0" err="1">
                <a:latin typeface="Arial"/>
                <a:cs typeface="Arial"/>
              </a:rPr>
              <a:t>atraumatic</a:t>
            </a:r>
            <a:r>
              <a:rPr lang="en-US" sz="1600" dirty="0">
                <a:latin typeface="Arial"/>
                <a:cs typeface="Arial"/>
              </a:rPr>
              <a:t> measures: intraoperative intubation and intensive lavage of the </a:t>
            </a:r>
            <a:r>
              <a:rPr lang="en-US" sz="1600" dirty="0" smtClean="0">
                <a:latin typeface="Arial"/>
                <a:cs typeface="Arial"/>
              </a:rPr>
              <a:t>resected colon, </a:t>
            </a:r>
            <a:r>
              <a:rPr lang="en-US" sz="1600" dirty="0">
                <a:latin typeface="Arial"/>
                <a:cs typeface="Arial"/>
              </a:rPr>
              <a:t>its </a:t>
            </a:r>
            <a:r>
              <a:rPr lang="en-US" sz="1600" dirty="0" smtClean="0">
                <a:latin typeface="Arial"/>
                <a:cs typeface="Arial"/>
              </a:rPr>
              <a:t>irrigation </a:t>
            </a:r>
            <a:r>
              <a:rPr lang="en-US" sz="1600" dirty="0">
                <a:latin typeface="Arial"/>
                <a:cs typeface="Arial"/>
              </a:rPr>
              <a:t>and </a:t>
            </a:r>
            <a:r>
              <a:rPr lang="en-US" sz="1600" dirty="0" smtClean="0">
                <a:latin typeface="Arial"/>
                <a:cs typeface="Arial"/>
              </a:rPr>
              <a:t>aspiration after operation, </a:t>
            </a:r>
            <a:r>
              <a:rPr lang="en-US" sz="1600" dirty="0">
                <a:latin typeface="Arial"/>
                <a:cs typeface="Arial"/>
              </a:rPr>
              <a:t>prevents the </a:t>
            </a:r>
            <a:r>
              <a:rPr lang="en-US" sz="1600" dirty="0" smtClean="0">
                <a:latin typeface="Arial"/>
                <a:cs typeface="Arial"/>
              </a:rPr>
              <a:t>leak </a:t>
            </a:r>
            <a:r>
              <a:rPr lang="en-US" sz="1600" dirty="0">
                <a:latin typeface="Arial"/>
                <a:cs typeface="Arial"/>
              </a:rPr>
              <a:t>of anastomosis.</a:t>
            </a:r>
          </a:p>
          <a:p>
            <a:pPr marL="17100" algn="just">
              <a:lnSpc>
                <a:spcPct val="100000"/>
              </a:lnSpc>
              <a:spcBef>
                <a:spcPts val="500"/>
              </a:spcBef>
            </a:pPr>
            <a:r>
              <a:rPr lang="en-US" sz="1600" dirty="0">
                <a:latin typeface="Arial"/>
                <a:cs typeface="Arial"/>
              </a:rPr>
              <a:t>3. </a:t>
            </a:r>
            <a:r>
              <a:rPr lang="en-US" sz="1600" dirty="0" smtClean="0">
                <a:latin typeface="Arial"/>
                <a:cs typeface="Arial"/>
              </a:rPr>
              <a:t>Taking into account the </a:t>
            </a:r>
            <a:r>
              <a:rPr lang="en-US" sz="1600" dirty="0">
                <a:latin typeface="Arial"/>
                <a:cs typeface="Arial"/>
              </a:rPr>
              <a:t>high mortality from </a:t>
            </a:r>
            <a:r>
              <a:rPr lang="en-US" sz="1600" dirty="0" smtClean="0">
                <a:latin typeface="Arial"/>
                <a:cs typeface="Arial"/>
              </a:rPr>
              <a:t>large intestine cancer</a:t>
            </a:r>
            <a:r>
              <a:rPr lang="en-US" sz="1600" dirty="0">
                <a:latin typeface="Arial"/>
                <a:cs typeface="Arial"/>
              </a:rPr>
              <a:t>, the quality of life of patients with colostomy, the number and price of performed </a:t>
            </a:r>
            <a:r>
              <a:rPr lang="en-US" sz="1600" dirty="0" smtClean="0">
                <a:latin typeface="Arial"/>
                <a:cs typeface="Arial"/>
              </a:rPr>
              <a:t>operations, </a:t>
            </a:r>
            <a:r>
              <a:rPr lang="en-US" sz="1600" dirty="0">
                <a:latin typeface="Arial"/>
                <a:cs typeface="Arial"/>
              </a:rPr>
              <a:t>there is no alternative to the </a:t>
            </a:r>
            <a:r>
              <a:rPr lang="en-US" sz="1600" dirty="0" smtClean="0">
                <a:latin typeface="Arial"/>
                <a:cs typeface="Arial"/>
              </a:rPr>
              <a:t>Method</a:t>
            </a:r>
            <a:r>
              <a:rPr lang="en-US" sz="1600" dirty="0">
                <a:latin typeface="Arial"/>
                <a:cs typeface="Arial"/>
              </a:rPr>
              <a:t>, so </a:t>
            </a:r>
            <a:r>
              <a:rPr lang="en-US" sz="1600" dirty="0" smtClean="0">
                <a:latin typeface="Arial"/>
                <a:cs typeface="Arial"/>
              </a:rPr>
              <a:t>it can </a:t>
            </a:r>
            <a:r>
              <a:rPr lang="en-US" sz="1600" dirty="0">
                <a:latin typeface="Arial"/>
                <a:cs typeface="Arial"/>
              </a:rPr>
              <a:t>count on a broad clinical implementation.</a:t>
            </a:r>
            <a:endParaRPr sz="1600" dirty="0">
              <a:latin typeface="Arial"/>
              <a:cs typeface="Arial"/>
            </a:endParaRPr>
          </a:p>
        </p:txBody>
      </p:sp>
      <p:pic>
        <p:nvPicPr>
          <p:cNvPr id="14" name="Рисунок 13">
            <a:hlinkClick r:id="" action="ppaction://hlinkshowjump?jump=nex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6" name="Рисунок 15">
            <a:hlinkClick r:id="" action="ppaction://hlinkshowjump?jump=previousslid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18" name="TextBox 17"/>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6"/>
              </a:rPr>
              <a:t>www.coloncancer.lv</a:t>
            </a:r>
            <a:r>
              <a:rPr lang="en-US" sz="1200" dirty="0" smtClean="0">
                <a:solidFill>
                  <a:srgbClr val="FF0066"/>
                </a:solidFill>
              </a:rPr>
              <a:t> is obligatory</a:t>
            </a:r>
            <a:endParaRPr lang="ru-RU" sz="1200" dirty="0">
              <a:solidFill>
                <a:srgbClr val="FF0066"/>
              </a:solidFill>
            </a:endParaRPr>
          </a:p>
        </p:txBody>
      </p:sp>
      <p:sp>
        <p:nvSpPr>
          <p:cNvPr id="12"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8772" y="788619"/>
            <a:ext cx="8608695" cy="5741956"/>
          </a:xfrm>
          <a:prstGeom prst="rect">
            <a:avLst/>
          </a:prstGeom>
        </p:spPr>
        <p:txBody>
          <a:bodyPr vert="horz" wrap="square" lIns="0" tIns="90805" rIns="0" bIns="0" rtlCol="0">
            <a:spAutoFit/>
          </a:bodyPr>
          <a:lstStyle/>
          <a:p>
            <a:pPr marL="2034539">
              <a:lnSpc>
                <a:spcPct val="100000"/>
              </a:lnSpc>
              <a:spcBef>
                <a:spcPts val="715"/>
              </a:spcBef>
            </a:pPr>
            <a:r>
              <a:rPr lang="ru-RU" sz="1800" b="1" spc="-5" dirty="0" smtClean="0">
                <a:latin typeface="Arial"/>
                <a:cs typeface="Arial"/>
              </a:rPr>
              <a:t>1</a:t>
            </a:r>
            <a:r>
              <a:rPr lang="en-US" sz="1800" b="1" spc="-5" dirty="0" smtClean="0">
                <a:latin typeface="Arial"/>
                <a:cs typeface="Arial"/>
              </a:rPr>
              <a:t>3</a:t>
            </a:r>
            <a:r>
              <a:rPr sz="1800" b="1" spc="-5" dirty="0" smtClean="0">
                <a:latin typeface="Arial"/>
                <a:cs typeface="Arial"/>
              </a:rPr>
              <a:t>. </a:t>
            </a:r>
            <a:r>
              <a:rPr lang="en-US" b="1" spc="-5" dirty="0" smtClean="0">
                <a:latin typeface="Arial"/>
                <a:cs typeface="Arial"/>
              </a:rPr>
              <a:t>Main sources </a:t>
            </a:r>
            <a:r>
              <a:rPr lang="en-US" b="1" spc="-5" dirty="0">
                <a:latin typeface="Arial"/>
                <a:cs typeface="Arial"/>
              </a:rPr>
              <a:t>of information</a:t>
            </a:r>
            <a:endParaRPr sz="1800" dirty="0" smtClean="0">
              <a:latin typeface="Arial"/>
              <a:cs typeface="Arial"/>
            </a:endParaRPr>
          </a:p>
          <a:p>
            <a:pPr marL="317500" indent="-304800">
              <a:lnSpc>
                <a:spcPts val="1080"/>
              </a:lnSpc>
              <a:spcBef>
                <a:spcPts val="1200"/>
              </a:spcBef>
              <a:buClr>
                <a:srgbClr val="000000"/>
              </a:buClr>
              <a:buAutoNum type="arabicPeriod"/>
              <a:tabLst>
                <a:tab pos="327025" algn="l"/>
                <a:tab pos="327660" algn="l"/>
              </a:tabLst>
            </a:pPr>
            <a:r>
              <a:rPr lang="lv-LV" sz="1000" u="sng" spc="-5" dirty="0">
                <a:solidFill>
                  <a:srgbClr val="CC0099"/>
                </a:solidFill>
                <a:uFill>
                  <a:solidFill>
                    <a:srgbClr val="CC0099"/>
                  </a:solidFill>
                </a:uFill>
                <a:latin typeface="Arial"/>
                <a:cs typeface="Arial"/>
                <a:hlinkClick r:id="rId2"/>
              </a:rPr>
              <a:t>www.ncbi.nlm.nih.gov/pubmed/23913315</a:t>
            </a:r>
            <a:r>
              <a:rPr lang="lv-LV" sz="1000" spc="-5" dirty="0">
                <a:solidFill>
                  <a:srgbClr val="CC0099"/>
                </a:solidFill>
                <a:latin typeface="Arial"/>
                <a:cs typeface="Arial"/>
                <a:hlinkClick r:id="rId2"/>
              </a:rPr>
              <a:t> </a:t>
            </a:r>
            <a:r>
              <a:rPr lang="lv-LV" sz="1000" spc="-5" dirty="0">
                <a:latin typeface="Arial"/>
                <a:cs typeface="Arial"/>
              </a:rPr>
              <a:t>Primary anastomosis with </a:t>
            </a:r>
            <a:r>
              <a:rPr lang="lv-LV" sz="1000" dirty="0">
                <a:latin typeface="Arial"/>
                <a:cs typeface="Arial"/>
              </a:rPr>
              <a:t>a </a:t>
            </a:r>
            <a:r>
              <a:rPr lang="lv-LV" sz="1000" spc="-5" dirty="0">
                <a:latin typeface="Arial"/>
                <a:cs typeface="Arial"/>
              </a:rPr>
              <a:t>defunctioning </a:t>
            </a:r>
            <a:r>
              <a:rPr lang="lv-LV" sz="1000" spc="-10" dirty="0">
                <a:latin typeface="Arial"/>
                <a:cs typeface="Arial"/>
              </a:rPr>
              <a:t>stoma </a:t>
            </a:r>
            <a:r>
              <a:rPr lang="lv-LV" sz="1000" dirty="0">
                <a:latin typeface="Arial"/>
                <a:cs typeface="Arial"/>
              </a:rPr>
              <a:t>versus </a:t>
            </a:r>
            <a:r>
              <a:rPr lang="lv-LV" sz="1000" spc="-5" dirty="0">
                <a:latin typeface="Arial"/>
                <a:cs typeface="Arial"/>
              </a:rPr>
              <a:t>Hartmann’s </a:t>
            </a:r>
            <a:r>
              <a:rPr lang="lv-LV" sz="1000" dirty="0">
                <a:latin typeface="Arial"/>
                <a:cs typeface="Arial"/>
              </a:rPr>
              <a:t>procedure for perforated</a:t>
            </a:r>
            <a:r>
              <a:rPr lang="lv-LV" sz="1000" spc="-150" dirty="0">
                <a:latin typeface="Arial"/>
                <a:cs typeface="Arial"/>
              </a:rPr>
              <a:t> </a:t>
            </a:r>
            <a:r>
              <a:rPr lang="lv-LV" sz="1000" dirty="0">
                <a:latin typeface="Arial"/>
                <a:cs typeface="Arial"/>
              </a:rPr>
              <a:t>diverticulitis</a:t>
            </a:r>
          </a:p>
          <a:p>
            <a:pPr marL="316865">
              <a:lnSpc>
                <a:spcPts val="960"/>
              </a:lnSpc>
            </a:pPr>
            <a:r>
              <a:rPr lang="lv-LV" sz="1000" dirty="0">
                <a:latin typeface="Arial"/>
                <a:cs typeface="Arial"/>
              </a:rPr>
              <a:t>–</a:t>
            </a:r>
            <a:r>
              <a:rPr lang="lv-LV" sz="1000" spc="-15" dirty="0">
                <a:latin typeface="Arial"/>
                <a:cs typeface="Arial"/>
              </a:rPr>
              <a:t> </a:t>
            </a:r>
            <a:r>
              <a:rPr lang="lv-LV" sz="1000" dirty="0">
                <a:latin typeface="Arial"/>
                <a:cs typeface="Arial"/>
              </a:rPr>
              <a:t>a</a:t>
            </a:r>
            <a:r>
              <a:rPr lang="lv-LV" sz="1000" spc="5" dirty="0">
                <a:latin typeface="Arial"/>
                <a:cs typeface="Arial"/>
              </a:rPr>
              <a:t> </a:t>
            </a:r>
            <a:r>
              <a:rPr lang="lv-LV" sz="1000" spc="-5" dirty="0">
                <a:latin typeface="Arial"/>
                <a:cs typeface="Arial"/>
              </a:rPr>
              <a:t>comparison</a:t>
            </a:r>
            <a:r>
              <a:rPr lang="lv-LV" sz="1000" spc="-25" dirty="0">
                <a:latin typeface="Arial"/>
                <a:cs typeface="Arial"/>
              </a:rPr>
              <a:t> </a:t>
            </a:r>
            <a:r>
              <a:rPr lang="lv-LV" sz="1000" dirty="0">
                <a:latin typeface="Arial"/>
                <a:cs typeface="Arial"/>
              </a:rPr>
              <a:t>of</a:t>
            </a:r>
            <a:r>
              <a:rPr lang="lv-LV" sz="1000" spc="-20" dirty="0">
                <a:latin typeface="Arial"/>
                <a:cs typeface="Arial"/>
              </a:rPr>
              <a:t> </a:t>
            </a:r>
            <a:r>
              <a:rPr lang="lv-LV" sz="1000" spc="-10" dirty="0">
                <a:latin typeface="Arial"/>
                <a:cs typeface="Arial"/>
              </a:rPr>
              <a:t>stoma</a:t>
            </a:r>
            <a:r>
              <a:rPr lang="lv-LV" sz="1000" spc="10" dirty="0">
                <a:latin typeface="Arial"/>
                <a:cs typeface="Arial"/>
              </a:rPr>
              <a:t> </a:t>
            </a:r>
            <a:r>
              <a:rPr lang="lv-LV" sz="1000" dirty="0">
                <a:latin typeface="Arial"/>
                <a:cs typeface="Arial"/>
              </a:rPr>
              <a:t>reversal</a:t>
            </a:r>
            <a:r>
              <a:rPr lang="lv-LV" sz="1000" spc="-35" dirty="0">
                <a:latin typeface="Arial"/>
                <a:cs typeface="Arial"/>
              </a:rPr>
              <a:t> </a:t>
            </a:r>
            <a:r>
              <a:rPr lang="lv-LV" sz="1000" dirty="0">
                <a:latin typeface="Arial"/>
                <a:cs typeface="Arial"/>
              </a:rPr>
              <a:t>rates.</a:t>
            </a:r>
            <a:r>
              <a:rPr lang="lv-LV" sz="1000" spc="-20" dirty="0">
                <a:latin typeface="Arial"/>
                <a:cs typeface="Arial"/>
              </a:rPr>
              <a:t> </a:t>
            </a:r>
            <a:r>
              <a:rPr lang="lv-LV" sz="1000" dirty="0">
                <a:latin typeface="Arial"/>
                <a:cs typeface="Arial"/>
              </a:rPr>
              <a:t>Alizai</a:t>
            </a:r>
            <a:r>
              <a:rPr lang="lv-LV" sz="1000" spc="-40" dirty="0">
                <a:latin typeface="Arial"/>
                <a:cs typeface="Arial"/>
              </a:rPr>
              <a:t> </a:t>
            </a:r>
            <a:r>
              <a:rPr lang="lv-LV" sz="1000" spc="-5" dirty="0">
                <a:latin typeface="Arial"/>
                <a:cs typeface="Arial"/>
              </a:rPr>
              <a:t>PH</a:t>
            </a:r>
            <a:r>
              <a:rPr lang="lv-LV" sz="1000" spc="5" dirty="0">
                <a:latin typeface="Arial"/>
                <a:cs typeface="Arial"/>
              </a:rPr>
              <a:t> </a:t>
            </a:r>
            <a:r>
              <a:rPr lang="lv-LV" sz="1000" dirty="0">
                <a:latin typeface="Arial"/>
                <a:cs typeface="Arial"/>
              </a:rPr>
              <a:t>et</a:t>
            </a:r>
            <a:r>
              <a:rPr lang="lv-LV" sz="1000" spc="-20" dirty="0">
                <a:latin typeface="Arial"/>
                <a:cs typeface="Arial"/>
              </a:rPr>
              <a:t> </a:t>
            </a:r>
            <a:r>
              <a:rPr lang="lv-LV" sz="1000" dirty="0">
                <a:latin typeface="Arial"/>
                <a:cs typeface="Arial"/>
              </a:rPr>
              <a:t>al.,</a:t>
            </a:r>
            <a:r>
              <a:rPr lang="lv-LV" sz="1000" spc="-35" dirty="0">
                <a:latin typeface="Arial"/>
                <a:cs typeface="Arial"/>
              </a:rPr>
              <a:t> </a:t>
            </a:r>
            <a:r>
              <a:rPr lang="lv-LV" sz="1000" spc="-5" dirty="0">
                <a:latin typeface="Arial"/>
                <a:cs typeface="Arial"/>
              </a:rPr>
              <a:t>International</a:t>
            </a:r>
            <a:r>
              <a:rPr lang="lv-LV" sz="1000" spc="-55" dirty="0">
                <a:latin typeface="Arial"/>
                <a:cs typeface="Arial"/>
              </a:rPr>
              <a:t> </a:t>
            </a:r>
            <a:r>
              <a:rPr lang="lv-LV" sz="1000" dirty="0">
                <a:latin typeface="Arial"/>
                <a:cs typeface="Arial"/>
              </a:rPr>
              <a:t>Journal</a:t>
            </a:r>
            <a:r>
              <a:rPr lang="lv-LV" sz="1000" spc="-35" dirty="0">
                <a:latin typeface="Arial"/>
                <a:cs typeface="Arial"/>
              </a:rPr>
              <a:t> </a:t>
            </a:r>
            <a:r>
              <a:rPr lang="lv-LV" sz="1000" dirty="0">
                <a:latin typeface="Arial"/>
                <a:cs typeface="Arial"/>
              </a:rPr>
              <a:t>of</a:t>
            </a:r>
            <a:r>
              <a:rPr lang="lv-LV" sz="1000" spc="-15" dirty="0">
                <a:latin typeface="Arial"/>
                <a:cs typeface="Arial"/>
              </a:rPr>
              <a:t> </a:t>
            </a:r>
            <a:r>
              <a:rPr lang="lv-LV" sz="1000" dirty="0">
                <a:latin typeface="Arial"/>
                <a:cs typeface="Arial"/>
              </a:rPr>
              <a:t>Colorectal</a:t>
            </a:r>
            <a:r>
              <a:rPr lang="lv-LV" sz="1000" spc="-55" dirty="0">
                <a:latin typeface="Arial"/>
                <a:cs typeface="Arial"/>
              </a:rPr>
              <a:t> </a:t>
            </a:r>
            <a:r>
              <a:rPr lang="lv-LV" sz="1000" dirty="0">
                <a:latin typeface="Arial"/>
                <a:cs typeface="Arial"/>
              </a:rPr>
              <a:t>Diseases,</a:t>
            </a:r>
            <a:r>
              <a:rPr lang="lv-LV" sz="1000" spc="-60" dirty="0">
                <a:latin typeface="Arial"/>
                <a:cs typeface="Arial"/>
              </a:rPr>
              <a:t> </a:t>
            </a:r>
            <a:r>
              <a:rPr lang="lv-LV" sz="1000" spc="-5" dirty="0">
                <a:latin typeface="Arial"/>
                <a:cs typeface="Arial"/>
              </a:rPr>
              <a:t>03.08.2013.</a:t>
            </a:r>
            <a:endParaRPr lang="lv-LV" sz="1000" dirty="0">
              <a:latin typeface="Arial"/>
              <a:cs typeface="Arial"/>
            </a:endParaRPr>
          </a:p>
          <a:p>
            <a:pPr marL="317500" marR="386715" indent="-304800">
              <a:lnSpc>
                <a:spcPts val="960"/>
              </a:lnSpc>
              <a:buClr>
                <a:srgbClr val="000000"/>
              </a:buClr>
              <a:buAutoNum type="arabicPeriod" startAt="2"/>
              <a:tabLst>
                <a:tab pos="316865" algn="l"/>
                <a:tab pos="317500" algn="l"/>
              </a:tabLst>
            </a:pPr>
            <a:r>
              <a:rPr lang="lv-LV" sz="1000" u="sng" spc="-5" dirty="0">
                <a:solidFill>
                  <a:srgbClr val="CC0099"/>
                </a:solidFill>
                <a:uFill>
                  <a:solidFill>
                    <a:srgbClr val="CC0099"/>
                  </a:solidFill>
                </a:uFill>
                <a:latin typeface="Arial"/>
                <a:cs typeface="Arial"/>
                <a:hlinkClick r:id="rId3"/>
              </a:rPr>
              <a:t>http://www.ncbi.nlm.nih.gov/pubmed/22750427</a:t>
            </a:r>
            <a:r>
              <a:rPr lang="lv-LV" sz="1000" spc="-45" dirty="0">
                <a:solidFill>
                  <a:srgbClr val="CC0099"/>
                </a:solidFill>
                <a:latin typeface="Arial"/>
                <a:cs typeface="Arial"/>
                <a:hlinkClick r:id="rId3"/>
              </a:rPr>
              <a:t> </a:t>
            </a:r>
            <a:r>
              <a:rPr lang="lv-LV" sz="1000" dirty="0">
                <a:latin typeface="Arial"/>
                <a:cs typeface="Arial"/>
              </a:rPr>
              <a:t>Mortality</a:t>
            </a:r>
            <a:r>
              <a:rPr lang="lv-LV" sz="1000" spc="-30" dirty="0">
                <a:latin typeface="Arial"/>
                <a:cs typeface="Arial"/>
              </a:rPr>
              <a:t> </a:t>
            </a:r>
            <a:r>
              <a:rPr lang="lv-LV" sz="1000" dirty="0">
                <a:latin typeface="Arial"/>
                <a:cs typeface="Arial"/>
              </a:rPr>
              <a:t>following</a:t>
            </a:r>
            <a:r>
              <a:rPr lang="lv-LV" sz="1000" spc="-65" dirty="0">
                <a:latin typeface="Arial"/>
                <a:cs typeface="Arial"/>
              </a:rPr>
              <a:t> </a:t>
            </a:r>
            <a:r>
              <a:rPr lang="lv-LV" sz="1000" spc="-5" dirty="0">
                <a:latin typeface="Arial"/>
                <a:cs typeface="Arial"/>
              </a:rPr>
              <a:t>Hartmann’s</a:t>
            </a:r>
            <a:r>
              <a:rPr lang="lv-LV" sz="1000" spc="5" dirty="0">
                <a:latin typeface="Arial"/>
                <a:cs typeface="Arial"/>
              </a:rPr>
              <a:t> </a:t>
            </a:r>
            <a:r>
              <a:rPr lang="lv-LV" sz="1000" dirty="0">
                <a:latin typeface="Arial"/>
                <a:cs typeface="Arial"/>
              </a:rPr>
              <a:t>procedure</a:t>
            </a:r>
            <a:r>
              <a:rPr lang="lv-LV" sz="1000" spc="-45" dirty="0">
                <a:latin typeface="Arial"/>
                <a:cs typeface="Arial"/>
              </a:rPr>
              <a:t> </a:t>
            </a:r>
            <a:r>
              <a:rPr lang="lv-LV" sz="1000" dirty="0">
                <a:latin typeface="Arial"/>
                <a:cs typeface="Arial"/>
              </a:rPr>
              <a:t>–</a:t>
            </a:r>
            <a:r>
              <a:rPr lang="lv-LV" sz="1000" spc="-10" dirty="0">
                <a:latin typeface="Arial"/>
                <a:cs typeface="Arial"/>
              </a:rPr>
              <a:t> </a:t>
            </a:r>
            <a:r>
              <a:rPr lang="lv-LV" sz="1000" dirty="0">
                <a:latin typeface="Arial"/>
                <a:cs typeface="Arial"/>
              </a:rPr>
              <a:t>correlation</a:t>
            </a:r>
            <a:r>
              <a:rPr lang="lv-LV" sz="1000" spc="-65" dirty="0">
                <a:latin typeface="Arial"/>
                <a:cs typeface="Arial"/>
              </a:rPr>
              <a:t> </a:t>
            </a:r>
            <a:r>
              <a:rPr lang="lv-LV" sz="1000" dirty="0">
                <a:latin typeface="Arial"/>
                <a:cs typeface="Arial"/>
              </a:rPr>
              <a:t>of</a:t>
            </a:r>
            <a:r>
              <a:rPr lang="lv-LV" sz="1000" spc="-10" dirty="0">
                <a:latin typeface="Arial"/>
                <a:cs typeface="Arial"/>
              </a:rPr>
              <a:t> </a:t>
            </a:r>
            <a:r>
              <a:rPr lang="lv-LV" sz="1000" spc="-5" dirty="0">
                <a:latin typeface="Arial"/>
                <a:cs typeface="Arial"/>
              </a:rPr>
              <a:t>Dr.</a:t>
            </a:r>
            <a:r>
              <a:rPr lang="lv-LV" sz="1000" spc="15" dirty="0">
                <a:latin typeface="Arial"/>
                <a:cs typeface="Arial"/>
              </a:rPr>
              <a:t> </a:t>
            </a:r>
            <a:r>
              <a:rPr lang="lv-LV" sz="1000" dirty="0">
                <a:latin typeface="Arial"/>
                <a:cs typeface="Arial"/>
              </a:rPr>
              <a:t>Foster’s</a:t>
            </a:r>
            <a:r>
              <a:rPr lang="lv-LV" sz="1000" spc="-35" dirty="0">
                <a:latin typeface="Arial"/>
                <a:cs typeface="Arial"/>
              </a:rPr>
              <a:t> </a:t>
            </a:r>
            <a:r>
              <a:rPr lang="lv-LV" sz="1000" dirty="0">
                <a:latin typeface="Arial"/>
                <a:cs typeface="Arial"/>
              </a:rPr>
              <a:t>report</a:t>
            </a:r>
            <a:r>
              <a:rPr lang="lv-LV" sz="1000" spc="-30" dirty="0">
                <a:latin typeface="Arial"/>
                <a:cs typeface="Arial"/>
              </a:rPr>
              <a:t> </a:t>
            </a:r>
            <a:r>
              <a:rPr lang="lv-LV" sz="1000" spc="-5" dirty="0">
                <a:latin typeface="Arial"/>
                <a:cs typeface="Arial"/>
              </a:rPr>
              <a:t>with CR-POSUM. Neeraj</a:t>
            </a:r>
            <a:r>
              <a:rPr lang="lv-LV" sz="1000" spc="-15" dirty="0">
                <a:latin typeface="Arial"/>
                <a:cs typeface="Arial"/>
              </a:rPr>
              <a:t> </a:t>
            </a:r>
            <a:r>
              <a:rPr lang="lv-LV" sz="1000" dirty="0">
                <a:latin typeface="Arial"/>
                <a:cs typeface="Arial"/>
              </a:rPr>
              <a:t>Lal</a:t>
            </a:r>
            <a:r>
              <a:rPr lang="lv-LV" sz="1000" spc="-20" dirty="0">
                <a:latin typeface="Arial"/>
                <a:cs typeface="Arial"/>
              </a:rPr>
              <a:t> </a:t>
            </a:r>
            <a:r>
              <a:rPr lang="lv-LV" sz="1000" dirty="0">
                <a:latin typeface="Arial"/>
                <a:cs typeface="Arial"/>
              </a:rPr>
              <a:t>et</a:t>
            </a:r>
            <a:r>
              <a:rPr lang="lv-LV" sz="1000" spc="-20" dirty="0">
                <a:latin typeface="Arial"/>
                <a:cs typeface="Arial"/>
              </a:rPr>
              <a:t> </a:t>
            </a:r>
            <a:r>
              <a:rPr lang="lv-LV" sz="1000" dirty="0">
                <a:latin typeface="Arial"/>
                <a:cs typeface="Arial"/>
              </a:rPr>
              <a:t>al.,</a:t>
            </a:r>
            <a:r>
              <a:rPr lang="lv-LV" sz="1000" spc="-40" dirty="0">
                <a:latin typeface="Arial"/>
                <a:cs typeface="Arial"/>
              </a:rPr>
              <a:t> </a:t>
            </a:r>
            <a:r>
              <a:rPr lang="lv-LV" sz="1000" spc="-5" dirty="0">
                <a:latin typeface="Arial"/>
                <a:cs typeface="Arial"/>
              </a:rPr>
              <a:t>Research</a:t>
            </a:r>
            <a:r>
              <a:rPr lang="lv-LV" sz="1000" spc="-30" dirty="0">
                <a:latin typeface="Arial"/>
                <a:cs typeface="Arial"/>
              </a:rPr>
              <a:t> </a:t>
            </a:r>
            <a:r>
              <a:rPr lang="lv-LV" sz="1000" dirty="0">
                <a:latin typeface="Arial"/>
                <a:cs typeface="Arial"/>
              </a:rPr>
              <a:t>Gate,</a:t>
            </a:r>
            <a:r>
              <a:rPr lang="lv-LV" sz="1000" spc="-40" dirty="0">
                <a:latin typeface="Arial"/>
                <a:cs typeface="Arial"/>
              </a:rPr>
              <a:t> </a:t>
            </a:r>
            <a:r>
              <a:rPr lang="lv-LV" sz="1000" dirty="0">
                <a:latin typeface="Arial"/>
                <a:cs typeface="Arial"/>
              </a:rPr>
              <a:t>United</a:t>
            </a:r>
            <a:r>
              <a:rPr lang="lv-LV" sz="1000" spc="-55" dirty="0">
                <a:latin typeface="Arial"/>
                <a:cs typeface="Arial"/>
              </a:rPr>
              <a:t> </a:t>
            </a:r>
            <a:r>
              <a:rPr lang="lv-LV" sz="1000" spc="-5" dirty="0">
                <a:latin typeface="Arial"/>
                <a:cs typeface="Arial"/>
              </a:rPr>
              <a:t>Kingdom,</a:t>
            </a:r>
            <a:r>
              <a:rPr lang="lv-LV" sz="1000" spc="-20" dirty="0">
                <a:latin typeface="Arial"/>
                <a:cs typeface="Arial"/>
              </a:rPr>
              <a:t> </a:t>
            </a:r>
            <a:r>
              <a:rPr lang="lv-LV" sz="1000" dirty="0">
                <a:latin typeface="Arial"/>
                <a:cs typeface="Arial"/>
              </a:rPr>
              <a:t>June</a:t>
            </a:r>
            <a:r>
              <a:rPr lang="lv-LV" sz="1000" spc="-35" dirty="0">
                <a:latin typeface="Arial"/>
                <a:cs typeface="Arial"/>
              </a:rPr>
              <a:t> </a:t>
            </a:r>
            <a:r>
              <a:rPr lang="lv-LV" sz="1000" dirty="0">
                <a:latin typeface="Arial"/>
                <a:cs typeface="Arial"/>
              </a:rPr>
              <a:t>2012.</a:t>
            </a:r>
          </a:p>
          <a:p>
            <a:pPr marL="317500" indent="-304800">
              <a:lnSpc>
                <a:spcPts val="850"/>
              </a:lnSpc>
              <a:buClr>
                <a:srgbClr val="000000"/>
              </a:buClr>
              <a:buAutoNum type="arabicPeriod" startAt="2"/>
              <a:tabLst>
                <a:tab pos="316865" algn="l"/>
                <a:tab pos="317500" algn="l"/>
              </a:tabLst>
            </a:pPr>
            <a:r>
              <a:rPr lang="lv-LV" sz="1000" u="sng" spc="-5" dirty="0">
                <a:solidFill>
                  <a:srgbClr val="CC0099"/>
                </a:solidFill>
                <a:uFill>
                  <a:solidFill>
                    <a:srgbClr val="CC0099"/>
                  </a:solidFill>
                </a:uFill>
                <a:latin typeface="Arial"/>
                <a:cs typeface="Arial"/>
              </a:rPr>
              <a:t>http://ar.iiarjournals.org/content/30/2/601.long  </a:t>
            </a:r>
            <a:r>
              <a:rPr lang="lv-LV" sz="1000" dirty="0">
                <a:latin typeface="Arial"/>
                <a:cs typeface="Arial"/>
              </a:rPr>
              <a:t>Reducing</a:t>
            </a:r>
            <a:r>
              <a:rPr lang="lv-LV" sz="1000" spc="-50" dirty="0">
                <a:latin typeface="Arial"/>
                <a:cs typeface="Arial"/>
              </a:rPr>
              <a:t> </a:t>
            </a:r>
            <a:r>
              <a:rPr lang="lv-LV" sz="1000" spc="-5" dirty="0">
                <a:latin typeface="Arial"/>
                <a:cs typeface="Arial"/>
              </a:rPr>
              <a:t>Anastomotic</a:t>
            </a:r>
            <a:r>
              <a:rPr lang="lv-LV" sz="1000" spc="-10" dirty="0">
                <a:latin typeface="Arial"/>
                <a:cs typeface="Arial"/>
              </a:rPr>
              <a:t> </a:t>
            </a:r>
            <a:r>
              <a:rPr lang="lv-LV" sz="1000" dirty="0">
                <a:latin typeface="Arial"/>
                <a:cs typeface="Arial"/>
              </a:rPr>
              <a:t>Leakage</a:t>
            </a:r>
            <a:r>
              <a:rPr lang="lv-LV" sz="1000" spc="-65" dirty="0">
                <a:latin typeface="Arial"/>
                <a:cs typeface="Arial"/>
              </a:rPr>
              <a:t> </a:t>
            </a:r>
            <a:r>
              <a:rPr lang="lv-LV" sz="1000" spc="5" dirty="0">
                <a:latin typeface="Arial"/>
                <a:cs typeface="Arial"/>
              </a:rPr>
              <a:t>in</a:t>
            </a:r>
            <a:r>
              <a:rPr lang="lv-LV" sz="1000" spc="-15" dirty="0">
                <a:latin typeface="Arial"/>
                <a:cs typeface="Arial"/>
              </a:rPr>
              <a:t> </a:t>
            </a:r>
            <a:r>
              <a:rPr lang="lv-LV" sz="1000" dirty="0">
                <a:latin typeface="Arial"/>
                <a:cs typeface="Arial"/>
              </a:rPr>
              <a:t>Oncologic</a:t>
            </a:r>
            <a:r>
              <a:rPr lang="lv-LV" sz="1000" spc="-50" dirty="0">
                <a:latin typeface="Arial"/>
                <a:cs typeface="Arial"/>
              </a:rPr>
              <a:t> </a:t>
            </a:r>
            <a:r>
              <a:rPr lang="lv-LV" sz="1000" dirty="0">
                <a:latin typeface="Arial"/>
                <a:cs typeface="Arial"/>
              </a:rPr>
              <a:t>Colorectal</a:t>
            </a:r>
            <a:r>
              <a:rPr lang="lv-LV" sz="1000" spc="-50" dirty="0">
                <a:latin typeface="Arial"/>
                <a:cs typeface="Arial"/>
              </a:rPr>
              <a:t> </a:t>
            </a:r>
            <a:r>
              <a:rPr lang="lv-LV" sz="1000" dirty="0">
                <a:latin typeface="Arial"/>
                <a:cs typeface="Arial"/>
              </a:rPr>
              <a:t>Surgery:</a:t>
            </a:r>
            <a:r>
              <a:rPr lang="lv-LV" sz="1000" spc="-30" dirty="0">
                <a:latin typeface="Arial"/>
                <a:cs typeface="Arial"/>
              </a:rPr>
              <a:t> </a:t>
            </a:r>
            <a:r>
              <a:rPr lang="lv-LV" sz="1000" spc="-5" dirty="0">
                <a:latin typeface="Arial"/>
                <a:cs typeface="Arial"/>
              </a:rPr>
              <a:t>An</a:t>
            </a:r>
            <a:r>
              <a:rPr lang="lv-LV" sz="1000" spc="-10" dirty="0">
                <a:latin typeface="Arial"/>
                <a:cs typeface="Arial"/>
              </a:rPr>
              <a:t> </a:t>
            </a:r>
            <a:r>
              <a:rPr lang="lv-LV" sz="1000" dirty="0">
                <a:latin typeface="Arial"/>
                <a:cs typeface="Arial"/>
              </a:rPr>
              <a:t>Evidence-Based</a:t>
            </a:r>
            <a:r>
              <a:rPr lang="lv-LV" sz="1000" spc="-75" dirty="0">
                <a:latin typeface="Arial"/>
                <a:cs typeface="Arial"/>
              </a:rPr>
              <a:t> </a:t>
            </a:r>
            <a:r>
              <a:rPr lang="lv-LV" sz="1000" spc="-5" dirty="0">
                <a:latin typeface="Arial"/>
                <a:cs typeface="Arial"/>
              </a:rPr>
              <a:t>Review.</a:t>
            </a:r>
            <a:r>
              <a:rPr lang="lv-LV" sz="1000" spc="-15" dirty="0">
                <a:latin typeface="Arial"/>
                <a:cs typeface="Arial"/>
              </a:rPr>
              <a:t> </a:t>
            </a:r>
            <a:r>
              <a:rPr lang="lv-LV" sz="1000" spc="-5" dirty="0">
                <a:latin typeface="Arial"/>
                <a:cs typeface="Arial"/>
              </a:rPr>
              <a:t>Mark</a:t>
            </a:r>
            <a:endParaRPr lang="lv-LV" sz="1000" dirty="0">
              <a:latin typeface="Arial"/>
              <a:cs typeface="Arial"/>
            </a:endParaRPr>
          </a:p>
          <a:p>
            <a:pPr marL="472440" lvl="1" indent="-154940">
              <a:lnSpc>
                <a:spcPts val="1019"/>
              </a:lnSpc>
              <a:buAutoNum type="alphaUcPeriod"/>
              <a:tabLst>
                <a:tab pos="472440" algn="l"/>
              </a:tabLst>
            </a:pPr>
            <a:r>
              <a:rPr lang="lv-LV" sz="1000" dirty="0">
                <a:latin typeface="Arial"/>
                <a:cs typeface="Arial"/>
              </a:rPr>
              <a:t>et al., Anticancer </a:t>
            </a:r>
            <a:r>
              <a:rPr lang="lv-LV" sz="1000" spc="-5" dirty="0">
                <a:latin typeface="Arial"/>
                <a:cs typeface="Arial"/>
              </a:rPr>
              <a:t>Research, </a:t>
            </a:r>
            <a:r>
              <a:rPr lang="lv-LV" sz="1000" dirty="0">
                <a:latin typeface="Arial"/>
                <a:cs typeface="Arial"/>
              </a:rPr>
              <a:t>February</a:t>
            </a:r>
            <a:r>
              <a:rPr lang="lv-LV" sz="1000" spc="-215" dirty="0">
                <a:latin typeface="Arial"/>
                <a:cs typeface="Arial"/>
              </a:rPr>
              <a:t> </a:t>
            </a:r>
            <a:r>
              <a:rPr lang="lv-LV" sz="1000" dirty="0">
                <a:latin typeface="Arial"/>
                <a:cs typeface="Arial"/>
              </a:rPr>
              <a:t>2010.</a:t>
            </a:r>
          </a:p>
          <a:p>
            <a:pPr marL="317500" indent="-304800">
              <a:lnSpc>
                <a:spcPts val="1019"/>
              </a:lnSpc>
              <a:buClr>
                <a:srgbClr val="000000"/>
              </a:buClr>
              <a:buAutoNum type="arabicPeriod" startAt="2"/>
              <a:tabLst>
                <a:tab pos="316865" algn="l"/>
                <a:tab pos="317500" algn="l"/>
              </a:tabLst>
            </a:pPr>
            <a:r>
              <a:rPr lang="lv-LV" sz="1000" u="sng" spc="-5" dirty="0">
                <a:solidFill>
                  <a:srgbClr val="CC0099"/>
                </a:solidFill>
                <a:uFill>
                  <a:solidFill>
                    <a:srgbClr val="CC0099"/>
                  </a:solidFill>
                </a:uFill>
                <a:latin typeface="Arial"/>
                <a:cs typeface="Arial"/>
                <a:hlinkClick r:id="rId4"/>
              </a:rPr>
              <a:t>https://jamanetwork.com/pdfaccess.ashx?ResourceID=5353554&amp;PDFSource=13</a:t>
            </a:r>
            <a:r>
              <a:rPr lang="lv-LV" sz="1000" spc="-50" dirty="0">
                <a:solidFill>
                  <a:srgbClr val="CC0099"/>
                </a:solidFill>
                <a:latin typeface="Arial"/>
                <a:cs typeface="Arial"/>
                <a:hlinkClick r:id="rId4"/>
              </a:rPr>
              <a:t> </a:t>
            </a:r>
            <a:r>
              <a:rPr lang="lv-LV" sz="1000" spc="-5" dirty="0">
                <a:latin typeface="Arial"/>
                <a:cs typeface="Arial"/>
              </a:rPr>
              <a:t>Anastomotic</a:t>
            </a:r>
            <a:r>
              <a:rPr lang="lv-LV" sz="1000" spc="-30" dirty="0">
                <a:latin typeface="Arial"/>
                <a:cs typeface="Arial"/>
              </a:rPr>
              <a:t> </a:t>
            </a:r>
            <a:r>
              <a:rPr lang="lv-LV" sz="1000" dirty="0">
                <a:latin typeface="Arial"/>
                <a:cs typeface="Arial"/>
              </a:rPr>
              <a:t>Leak</a:t>
            </a:r>
            <a:r>
              <a:rPr lang="lv-LV" sz="1000" spc="-15" dirty="0">
                <a:latin typeface="Arial"/>
                <a:cs typeface="Arial"/>
              </a:rPr>
              <a:t> </a:t>
            </a:r>
            <a:r>
              <a:rPr lang="lv-LV" sz="1000" spc="-5" dirty="0">
                <a:latin typeface="Arial"/>
                <a:cs typeface="Arial"/>
              </a:rPr>
              <a:t>After</a:t>
            </a:r>
            <a:r>
              <a:rPr lang="lv-LV" sz="1000" spc="-25" dirty="0">
                <a:latin typeface="Arial"/>
                <a:cs typeface="Arial"/>
              </a:rPr>
              <a:t> </a:t>
            </a:r>
            <a:r>
              <a:rPr lang="lv-LV" sz="1000" dirty="0">
                <a:latin typeface="Arial"/>
                <a:cs typeface="Arial"/>
              </a:rPr>
              <a:t>Low</a:t>
            </a:r>
            <a:r>
              <a:rPr lang="lv-LV" sz="1000" spc="-20" dirty="0">
                <a:latin typeface="Arial"/>
                <a:cs typeface="Arial"/>
              </a:rPr>
              <a:t> </a:t>
            </a:r>
            <a:r>
              <a:rPr lang="lv-LV" sz="1000" dirty="0">
                <a:latin typeface="Arial"/>
                <a:cs typeface="Arial"/>
              </a:rPr>
              <a:t>Anterior</a:t>
            </a:r>
            <a:r>
              <a:rPr lang="lv-LV" sz="1000" spc="-25" dirty="0">
                <a:latin typeface="Arial"/>
                <a:cs typeface="Arial"/>
              </a:rPr>
              <a:t> </a:t>
            </a:r>
            <a:r>
              <a:rPr lang="lv-LV" sz="1000" dirty="0">
                <a:latin typeface="Arial"/>
                <a:cs typeface="Arial"/>
              </a:rPr>
              <a:t>Resection.</a:t>
            </a:r>
            <a:r>
              <a:rPr lang="lv-LV" sz="1000" spc="-75" dirty="0">
                <a:latin typeface="Arial"/>
                <a:cs typeface="Arial"/>
              </a:rPr>
              <a:t> </a:t>
            </a:r>
            <a:r>
              <a:rPr lang="lv-LV" sz="1000" spc="-5" dirty="0">
                <a:latin typeface="Arial"/>
                <a:cs typeface="Arial"/>
              </a:rPr>
              <a:t>Hannah</a:t>
            </a:r>
            <a:r>
              <a:rPr lang="lv-LV" sz="1000" spc="-30" dirty="0">
                <a:latin typeface="Arial"/>
                <a:cs typeface="Arial"/>
              </a:rPr>
              <a:t> </a:t>
            </a:r>
            <a:r>
              <a:rPr lang="lv-LV" sz="1000" dirty="0">
                <a:latin typeface="Arial"/>
                <a:cs typeface="Arial"/>
              </a:rPr>
              <a:t>Caulfield</a:t>
            </a:r>
          </a:p>
          <a:p>
            <a:pPr marL="316865">
              <a:lnSpc>
                <a:spcPts val="1019"/>
              </a:lnSpc>
            </a:pPr>
            <a:r>
              <a:rPr lang="lv-LV" sz="1000" dirty="0">
                <a:latin typeface="Arial"/>
                <a:cs typeface="Arial"/>
              </a:rPr>
              <a:t>et </a:t>
            </a:r>
            <a:r>
              <a:rPr lang="lv-LV" sz="1000" spc="5" dirty="0">
                <a:latin typeface="Arial"/>
                <a:cs typeface="Arial"/>
              </a:rPr>
              <a:t>al., </a:t>
            </a:r>
            <a:r>
              <a:rPr lang="lv-LV" sz="1000" spc="-10" dirty="0">
                <a:latin typeface="Arial"/>
                <a:cs typeface="Arial"/>
              </a:rPr>
              <a:t>JAMA </a:t>
            </a:r>
            <a:r>
              <a:rPr lang="lv-LV" sz="1000" dirty="0">
                <a:latin typeface="Arial"/>
                <a:cs typeface="Arial"/>
              </a:rPr>
              <a:t>Surgery,</a:t>
            </a:r>
            <a:r>
              <a:rPr lang="lv-LV" sz="1000" spc="-80" dirty="0">
                <a:latin typeface="Arial"/>
                <a:cs typeface="Arial"/>
              </a:rPr>
              <a:t> </a:t>
            </a:r>
            <a:r>
              <a:rPr lang="lv-LV" sz="1000" dirty="0">
                <a:latin typeface="Arial"/>
                <a:cs typeface="Arial"/>
              </a:rPr>
              <a:t>2013.</a:t>
            </a:r>
          </a:p>
          <a:p>
            <a:pPr marL="317500" marR="43815" indent="-304800">
              <a:lnSpc>
                <a:spcPts val="960"/>
              </a:lnSpc>
              <a:buClr>
                <a:srgbClr val="000000"/>
              </a:buClr>
              <a:buAutoNum type="arabicPeriod" startAt="5"/>
              <a:tabLst>
                <a:tab pos="316865" algn="l"/>
                <a:tab pos="317500" algn="l"/>
              </a:tabLst>
            </a:pPr>
            <a:r>
              <a:rPr lang="lv-LV" sz="1000" u="sng" spc="-5" dirty="0">
                <a:solidFill>
                  <a:srgbClr val="CC0099"/>
                </a:solidFill>
                <a:uFill>
                  <a:solidFill>
                    <a:srgbClr val="CC0099"/>
                  </a:solidFill>
                </a:uFill>
                <a:latin typeface="Arial"/>
                <a:cs typeface="Arial"/>
                <a:hlinkClick r:id="rId5"/>
              </a:rPr>
              <a:t>http://www.ncbi.nlm.nih.gov/pubmed/20002697</a:t>
            </a:r>
            <a:r>
              <a:rPr lang="lv-LV" sz="1000" spc="-45" dirty="0">
                <a:solidFill>
                  <a:srgbClr val="CC0099"/>
                </a:solidFill>
                <a:latin typeface="Arial"/>
                <a:cs typeface="Arial"/>
                <a:hlinkClick r:id="rId5"/>
              </a:rPr>
              <a:t> </a:t>
            </a:r>
            <a:r>
              <a:rPr lang="lv-LV" sz="1000" spc="-5" dirty="0">
                <a:latin typeface="Arial"/>
                <a:cs typeface="Arial"/>
              </a:rPr>
              <a:t>Management </a:t>
            </a:r>
            <a:r>
              <a:rPr lang="lv-LV" sz="1000" dirty="0">
                <a:latin typeface="Arial"/>
                <a:cs typeface="Arial"/>
              </a:rPr>
              <a:t>and</a:t>
            </a:r>
            <a:r>
              <a:rPr lang="lv-LV" sz="1000" spc="-30" dirty="0">
                <a:latin typeface="Arial"/>
                <a:cs typeface="Arial"/>
              </a:rPr>
              <a:t> </a:t>
            </a:r>
            <a:r>
              <a:rPr lang="lv-LV" sz="1000" spc="-5" dirty="0">
                <a:latin typeface="Arial"/>
                <a:cs typeface="Arial"/>
              </a:rPr>
              <a:t>outcome</a:t>
            </a:r>
            <a:r>
              <a:rPr lang="lv-LV" sz="1000" spc="10" dirty="0">
                <a:latin typeface="Arial"/>
                <a:cs typeface="Arial"/>
              </a:rPr>
              <a:t> </a:t>
            </a:r>
            <a:r>
              <a:rPr lang="lv-LV" sz="1000" dirty="0">
                <a:latin typeface="Arial"/>
                <a:cs typeface="Arial"/>
              </a:rPr>
              <a:t>of</a:t>
            </a:r>
            <a:r>
              <a:rPr lang="lv-LV" sz="1000" spc="-10" dirty="0">
                <a:latin typeface="Arial"/>
                <a:cs typeface="Arial"/>
              </a:rPr>
              <a:t> </a:t>
            </a:r>
            <a:r>
              <a:rPr lang="lv-LV" sz="1000" spc="-5" dirty="0">
                <a:latin typeface="Arial"/>
                <a:cs typeface="Arial"/>
              </a:rPr>
              <a:t>anastomotic</a:t>
            </a:r>
            <a:r>
              <a:rPr lang="lv-LV" sz="1000" spc="-25" dirty="0">
                <a:latin typeface="Arial"/>
                <a:cs typeface="Arial"/>
              </a:rPr>
              <a:t> </a:t>
            </a:r>
            <a:r>
              <a:rPr lang="lv-LV" sz="1000" dirty="0">
                <a:latin typeface="Arial"/>
                <a:cs typeface="Arial"/>
              </a:rPr>
              <a:t>leakage</a:t>
            </a:r>
            <a:r>
              <a:rPr lang="lv-LV" sz="1000" spc="-65" dirty="0">
                <a:latin typeface="Arial"/>
                <a:cs typeface="Arial"/>
              </a:rPr>
              <a:t> </a:t>
            </a:r>
            <a:r>
              <a:rPr lang="lv-LV" sz="1000" dirty="0">
                <a:latin typeface="Arial"/>
                <a:cs typeface="Arial"/>
              </a:rPr>
              <a:t>after</a:t>
            </a:r>
            <a:r>
              <a:rPr lang="lv-LV" sz="1000" spc="-25" dirty="0">
                <a:latin typeface="Arial"/>
                <a:cs typeface="Arial"/>
              </a:rPr>
              <a:t> </a:t>
            </a:r>
            <a:r>
              <a:rPr lang="lv-LV" sz="1000" dirty="0">
                <a:latin typeface="Arial"/>
                <a:cs typeface="Arial"/>
              </a:rPr>
              <a:t>colonic</a:t>
            </a:r>
            <a:r>
              <a:rPr lang="lv-LV" sz="1000" spc="-50" dirty="0">
                <a:latin typeface="Arial"/>
                <a:cs typeface="Arial"/>
              </a:rPr>
              <a:t> </a:t>
            </a:r>
            <a:r>
              <a:rPr lang="lv-LV" sz="1000" dirty="0">
                <a:latin typeface="Arial"/>
                <a:cs typeface="Arial"/>
              </a:rPr>
              <a:t>surgery.</a:t>
            </a:r>
            <a:r>
              <a:rPr lang="lv-LV" sz="1000" spc="-35" dirty="0">
                <a:latin typeface="Arial"/>
                <a:cs typeface="Arial"/>
              </a:rPr>
              <a:t> </a:t>
            </a:r>
            <a:r>
              <a:rPr lang="lv-LV" sz="1000" spc="-5" dirty="0">
                <a:latin typeface="Arial"/>
                <a:cs typeface="Arial"/>
              </a:rPr>
              <a:t>A.</a:t>
            </a:r>
            <a:r>
              <a:rPr lang="lv-LV" sz="1000" spc="-15" dirty="0">
                <a:latin typeface="Arial"/>
                <a:cs typeface="Arial"/>
              </a:rPr>
              <a:t> </a:t>
            </a:r>
            <a:r>
              <a:rPr lang="lv-LV" sz="1000" dirty="0">
                <a:latin typeface="Arial"/>
                <a:cs typeface="Arial"/>
              </a:rPr>
              <a:t>Rickert</a:t>
            </a:r>
            <a:r>
              <a:rPr lang="lv-LV" sz="1000" spc="-5" dirty="0">
                <a:latin typeface="Arial"/>
                <a:cs typeface="Arial"/>
              </a:rPr>
              <a:t> </a:t>
            </a:r>
            <a:r>
              <a:rPr lang="lv-LV" sz="1000" dirty="0">
                <a:latin typeface="Arial"/>
                <a:cs typeface="Arial"/>
              </a:rPr>
              <a:t>et</a:t>
            </a:r>
            <a:r>
              <a:rPr lang="lv-LV" sz="1000" spc="-15" dirty="0">
                <a:latin typeface="Arial"/>
                <a:cs typeface="Arial"/>
              </a:rPr>
              <a:t> </a:t>
            </a:r>
            <a:r>
              <a:rPr lang="lv-LV" sz="1000" dirty="0">
                <a:latin typeface="Arial"/>
                <a:cs typeface="Arial"/>
              </a:rPr>
              <a:t>al.,</a:t>
            </a:r>
            <a:r>
              <a:rPr lang="lv-LV" sz="1000" spc="-35" dirty="0">
                <a:latin typeface="Arial"/>
                <a:cs typeface="Arial"/>
              </a:rPr>
              <a:t> </a:t>
            </a:r>
            <a:r>
              <a:rPr lang="lv-LV" sz="1000" dirty="0">
                <a:latin typeface="Arial"/>
                <a:cs typeface="Arial"/>
              </a:rPr>
              <a:t>Colorectal Disease. Vol.12, Issue 10, October</a:t>
            </a:r>
            <a:r>
              <a:rPr lang="lv-LV" sz="1000" spc="-200" dirty="0">
                <a:latin typeface="Arial"/>
                <a:cs typeface="Arial"/>
              </a:rPr>
              <a:t> </a:t>
            </a:r>
            <a:r>
              <a:rPr lang="lv-LV" sz="1000" dirty="0">
                <a:latin typeface="Arial"/>
                <a:cs typeface="Arial"/>
              </a:rPr>
              <a:t>2010.</a:t>
            </a:r>
          </a:p>
          <a:p>
            <a:pPr marL="317500" marR="74930" indent="-304800">
              <a:lnSpc>
                <a:spcPts val="960"/>
              </a:lnSpc>
              <a:buClr>
                <a:srgbClr val="000000"/>
              </a:buClr>
              <a:buAutoNum type="arabicPeriod" startAt="5"/>
              <a:tabLst>
                <a:tab pos="352425" algn="l"/>
                <a:tab pos="353060" algn="l"/>
              </a:tabLst>
            </a:pPr>
            <a:r>
              <a:rPr lang="lv-LV" sz="1000" u="sng" spc="-5" dirty="0">
                <a:solidFill>
                  <a:srgbClr val="CC0099"/>
                </a:solidFill>
                <a:uFill>
                  <a:solidFill>
                    <a:srgbClr val="CC0099"/>
                  </a:solidFill>
                </a:uFill>
                <a:latin typeface="Arial"/>
                <a:cs typeface="Arial"/>
                <a:hlinkClick r:id="rId6"/>
              </a:rPr>
              <a:t>http://link.springer.com/content/pdf/10.1007%2Fs11605-013-2227-0.pdf</a:t>
            </a:r>
            <a:r>
              <a:rPr lang="lv-LV" sz="1000" spc="-5" dirty="0">
                <a:solidFill>
                  <a:srgbClr val="CC0099"/>
                </a:solidFill>
                <a:latin typeface="Arial"/>
                <a:cs typeface="Arial"/>
                <a:hlinkClick r:id="rId6"/>
              </a:rPr>
              <a:t> </a:t>
            </a:r>
            <a:r>
              <a:rPr lang="lv-LV" sz="1000" spc="-5" dirty="0">
                <a:latin typeface="Arial"/>
                <a:cs typeface="Arial"/>
              </a:rPr>
              <a:t>Do </a:t>
            </a:r>
            <a:r>
              <a:rPr lang="lv-LV" sz="1000" spc="-15" dirty="0">
                <a:latin typeface="Arial"/>
                <a:cs typeface="Arial"/>
              </a:rPr>
              <a:t>we </a:t>
            </a:r>
            <a:r>
              <a:rPr lang="lv-LV" sz="1000" spc="5" dirty="0">
                <a:latin typeface="Arial"/>
                <a:cs typeface="Arial"/>
              </a:rPr>
              <a:t>really </a:t>
            </a:r>
            <a:r>
              <a:rPr lang="lv-LV" sz="1000" dirty="0">
                <a:latin typeface="Arial"/>
                <a:cs typeface="Arial"/>
              </a:rPr>
              <a:t>know </a:t>
            </a:r>
            <a:r>
              <a:rPr lang="lv-LV" sz="1000" spc="-10" dirty="0">
                <a:latin typeface="Arial"/>
                <a:cs typeface="Arial"/>
              </a:rPr>
              <a:t>why </a:t>
            </a:r>
            <a:r>
              <a:rPr lang="lv-LV" sz="1000" dirty="0">
                <a:latin typeface="Arial"/>
                <a:cs typeface="Arial"/>
              </a:rPr>
              <a:t>colorectal </a:t>
            </a:r>
            <a:r>
              <a:rPr lang="lv-LV" sz="1000" spc="-5" dirty="0">
                <a:latin typeface="Arial"/>
                <a:cs typeface="Arial"/>
              </a:rPr>
              <a:t>anastomoses </a:t>
            </a:r>
            <a:r>
              <a:rPr lang="lv-LV" sz="1000" dirty="0">
                <a:latin typeface="Arial"/>
                <a:cs typeface="Arial"/>
              </a:rPr>
              <a:t>leak? </a:t>
            </a:r>
            <a:r>
              <a:rPr lang="lv-LV" sz="1000" spc="-10" dirty="0">
                <a:latin typeface="Arial"/>
                <a:cs typeface="Arial"/>
              </a:rPr>
              <a:t>Benjamin </a:t>
            </a:r>
            <a:r>
              <a:rPr lang="lv-LV" sz="1000" spc="-5" dirty="0">
                <a:latin typeface="Arial"/>
                <a:cs typeface="Arial"/>
              </a:rPr>
              <a:t>D.Shogan </a:t>
            </a:r>
            <a:r>
              <a:rPr lang="lv-LV" sz="1000" dirty="0">
                <a:latin typeface="Arial"/>
                <a:cs typeface="Arial"/>
              </a:rPr>
              <a:t>et </a:t>
            </a:r>
            <a:r>
              <a:rPr lang="lv-LV" sz="1000" spc="5" dirty="0">
                <a:latin typeface="Arial"/>
                <a:cs typeface="Arial"/>
              </a:rPr>
              <a:t>al., </a:t>
            </a:r>
            <a:r>
              <a:rPr lang="lv-LV" sz="1000" dirty="0">
                <a:latin typeface="Arial"/>
                <a:cs typeface="Arial"/>
              </a:rPr>
              <a:t>Journal of </a:t>
            </a:r>
            <a:r>
              <a:rPr lang="lv-LV" sz="1000" spc="-5" dirty="0">
                <a:latin typeface="Arial"/>
                <a:cs typeface="Arial"/>
              </a:rPr>
              <a:t>Gastrointestinal </a:t>
            </a:r>
            <a:r>
              <a:rPr lang="lv-LV" sz="1000" dirty="0">
                <a:latin typeface="Arial"/>
                <a:cs typeface="Arial"/>
              </a:rPr>
              <a:t>Surgery,</a:t>
            </a:r>
            <a:r>
              <a:rPr lang="lv-LV" sz="1000" spc="-210" dirty="0">
                <a:latin typeface="Arial"/>
                <a:cs typeface="Arial"/>
              </a:rPr>
              <a:t> </a:t>
            </a:r>
            <a:r>
              <a:rPr lang="lv-LV" sz="1000" spc="-5" dirty="0">
                <a:latin typeface="Arial"/>
                <a:cs typeface="Arial"/>
              </a:rPr>
              <a:t>May </a:t>
            </a:r>
            <a:r>
              <a:rPr lang="lv-LV" sz="1000" dirty="0">
                <a:latin typeface="Arial"/>
                <a:cs typeface="Arial"/>
              </a:rPr>
              <a:t>2013.</a:t>
            </a:r>
          </a:p>
          <a:p>
            <a:pPr marL="317500" marR="420370" indent="-304800">
              <a:lnSpc>
                <a:spcPts val="960"/>
              </a:lnSpc>
              <a:buClr>
                <a:srgbClr val="000000"/>
              </a:buClr>
              <a:buAutoNum type="arabicPeriod" startAt="5"/>
              <a:tabLst>
                <a:tab pos="316865" algn="l"/>
                <a:tab pos="317500" algn="l"/>
              </a:tabLst>
            </a:pPr>
            <a:r>
              <a:rPr lang="lv-LV" sz="1000" u="sng" spc="-5" dirty="0">
                <a:solidFill>
                  <a:srgbClr val="CC0099"/>
                </a:solidFill>
                <a:uFill>
                  <a:solidFill>
                    <a:srgbClr val="CC0099"/>
                  </a:solidFill>
                </a:uFill>
                <a:latin typeface="Arial"/>
                <a:cs typeface="Arial"/>
                <a:hlinkClick r:id="rId7"/>
              </a:rPr>
              <a:t>https://www.fascrs.org/video/complications-colorectal-surgery-core-subjects-2011</a:t>
            </a:r>
            <a:r>
              <a:rPr lang="lv-LV" sz="1000" spc="-5" dirty="0">
                <a:solidFill>
                  <a:srgbClr val="CC0099"/>
                </a:solidFill>
                <a:latin typeface="Arial"/>
                <a:cs typeface="Arial"/>
                <a:hlinkClick r:id="rId7"/>
              </a:rPr>
              <a:t> </a:t>
            </a:r>
            <a:r>
              <a:rPr lang="lv-LV" sz="1000" dirty="0">
                <a:latin typeface="Arial"/>
                <a:cs typeface="Arial"/>
              </a:rPr>
              <a:t>Complications </a:t>
            </a:r>
            <a:r>
              <a:rPr lang="lv-LV" sz="1000" spc="5" dirty="0">
                <a:latin typeface="Arial"/>
                <a:cs typeface="Arial"/>
              </a:rPr>
              <a:t>in </a:t>
            </a:r>
            <a:r>
              <a:rPr lang="lv-LV" sz="1000" dirty="0">
                <a:latin typeface="Arial"/>
                <a:cs typeface="Arial"/>
              </a:rPr>
              <a:t>Colorectal Surgery. David </a:t>
            </a:r>
            <a:r>
              <a:rPr lang="lv-LV" sz="1000" spc="25" dirty="0">
                <a:latin typeface="Arial"/>
                <a:cs typeface="Arial"/>
              </a:rPr>
              <a:t>W. </a:t>
            </a:r>
            <a:r>
              <a:rPr lang="lv-LV" sz="1000" dirty="0">
                <a:latin typeface="Arial"/>
                <a:cs typeface="Arial"/>
              </a:rPr>
              <a:t>Dietz, </a:t>
            </a:r>
            <a:r>
              <a:rPr lang="lv-LV" sz="1000" spc="-10" dirty="0">
                <a:latin typeface="Arial"/>
                <a:cs typeface="Arial"/>
              </a:rPr>
              <a:t>MD, </a:t>
            </a:r>
            <a:r>
              <a:rPr lang="lv-LV" sz="1000" spc="-5" dirty="0">
                <a:latin typeface="Arial"/>
                <a:cs typeface="Arial"/>
              </a:rPr>
              <a:t>American </a:t>
            </a:r>
            <a:r>
              <a:rPr lang="lv-LV" sz="1000" dirty="0">
                <a:latin typeface="Arial"/>
                <a:cs typeface="Arial"/>
              </a:rPr>
              <a:t>Society of Colon and </a:t>
            </a:r>
            <a:r>
              <a:rPr lang="lv-LV" sz="1000" spc="-5" dirty="0">
                <a:latin typeface="Arial"/>
                <a:cs typeface="Arial"/>
              </a:rPr>
              <a:t>Rectal </a:t>
            </a:r>
            <a:r>
              <a:rPr lang="lv-LV" sz="1000" dirty="0">
                <a:latin typeface="Arial"/>
                <a:cs typeface="Arial"/>
              </a:rPr>
              <a:t>Surgeons,</a:t>
            </a:r>
            <a:r>
              <a:rPr lang="lv-LV" sz="1000" spc="-200" dirty="0">
                <a:latin typeface="Arial"/>
                <a:cs typeface="Arial"/>
              </a:rPr>
              <a:t> </a:t>
            </a:r>
            <a:r>
              <a:rPr lang="lv-LV" sz="1000" dirty="0">
                <a:latin typeface="Arial"/>
                <a:cs typeface="Arial"/>
              </a:rPr>
              <a:t>2011.</a:t>
            </a:r>
          </a:p>
          <a:p>
            <a:pPr marL="317500" marR="318135" indent="-304800">
              <a:lnSpc>
                <a:spcPts val="960"/>
              </a:lnSpc>
              <a:buClr>
                <a:srgbClr val="000000"/>
              </a:buClr>
              <a:buAutoNum type="arabicPeriod" startAt="5"/>
              <a:tabLst>
                <a:tab pos="316865" algn="l"/>
                <a:tab pos="317500" algn="l"/>
              </a:tabLst>
            </a:pPr>
            <a:r>
              <a:rPr lang="lv-LV" sz="1000" u="sng" spc="-5" dirty="0">
                <a:solidFill>
                  <a:srgbClr val="CC0099"/>
                </a:solidFill>
                <a:uFill>
                  <a:solidFill>
                    <a:srgbClr val="CC0099"/>
                  </a:solidFill>
                </a:uFill>
                <a:latin typeface="Arial"/>
                <a:cs typeface="Arial"/>
                <a:hlinkClick r:id="rId8"/>
              </a:rPr>
              <a:t>www.ncbi.nlm.nih.gov/pubmed/23426596</a:t>
            </a:r>
            <a:r>
              <a:rPr lang="lv-LV" sz="1000" spc="-5" dirty="0">
                <a:solidFill>
                  <a:srgbClr val="CC0099"/>
                </a:solidFill>
                <a:latin typeface="Arial"/>
                <a:cs typeface="Arial"/>
              </a:rPr>
              <a:t> </a:t>
            </a:r>
            <a:r>
              <a:rPr lang="lv-LV" sz="1000" spc="-5" dirty="0">
                <a:latin typeface="Arial"/>
                <a:cs typeface="Arial"/>
              </a:rPr>
              <a:t>Anastomotic </a:t>
            </a:r>
            <a:r>
              <a:rPr lang="lv-LV" sz="1000" dirty="0">
                <a:latin typeface="Arial"/>
                <a:cs typeface="Arial"/>
              </a:rPr>
              <a:t>leak after </a:t>
            </a:r>
            <a:r>
              <a:rPr lang="lv-LV" sz="1000" spc="5" dirty="0">
                <a:latin typeface="Arial"/>
                <a:cs typeface="Arial"/>
              </a:rPr>
              <a:t>low </a:t>
            </a:r>
            <a:r>
              <a:rPr lang="lv-LV" sz="1000" dirty="0">
                <a:latin typeface="Arial"/>
                <a:cs typeface="Arial"/>
              </a:rPr>
              <a:t>anterior resection: a spectrum of clinical entities. Caulfield </a:t>
            </a:r>
            <a:r>
              <a:rPr lang="lv-LV" sz="1000" spc="-5" dirty="0">
                <a:latin typeface="Arial"/>
                <a:cs typeface="Arial"/>
              </a:rPr>
              <a:t>H, </a:t>
            </a:r>
            <a:r>
              <a:rPr lang="lv-LV" sz="1000" spc="-10" dirty="0">
                <a:latin typeface="Arial"/>
                <a:cs typeface="Arial"/>
              </a:rPr>
              <a:t>Hyman </a:t>
            </a:r>
            <a:r>
              <a:rPr lang="lv-LV" sz="1000" spc="-5" dirty="0">
                <a:latin typeface="Arial"/>
                <a:cs typeface="Arial"/>
              </a:rPr>
              <a:t>NH. </a:t>
            </a:r>
            <a:r>
              <a:rPr lang="lv-LV" sz="1000" spc="-10" dirty="0">
                <a:latin typeface="Arial"/>
                <a:cs typeface="Arial"/>
              </a:rPr>
              <a:t>JAMA </a:t>
            </a:r>
            <a:r>
              <a:rPr lang="lv-LV" sz="1000" dirty="0">
                <a:latin typeface="Arial"/>
                <a:cs typeface="Arial"/>
              </a:rPr>
              <a:t>Surgery, February</a:t>
            </a:r>
            <a:r>
              <a:rPr lang="lv-LV" sz="1000" spc="-70" dirty="0">
                <a:latin typeface="Arial"/>
                <a:cs typeface="Arial"/>
              </a:rPr>
              <a:t> </a:t>
            </a:r>
            <a:r>
              <a:rPr lang="lv-LV" sz="1000" dirty="0">
                <a:latin typeface="Arial"/>
                <a:cs typeface="Arial"/>
              </a:rPr>
              <a:t>2013.</a:t>
            </a:r>
          </a:p>
          <a:p>
            <a:pPr marL="317500" marR="140335" indent="-304800">
              <a:lnSpc>
                <a:spcPts val="960"/>
              </a:lnSpc>
              <a:buClr>
                <a:srgbClr val="000000"/>
              </a:buClr>
              <a:buAutoNum type="arabicPeriod" startAt="5"/>
              <a:tabLst>
                <a:tab pos="316865" algn="l"/>
                <a:tab pos="317500" algn="l"/>
              </a:tabLst>
            </a:pPr>
            <a:r>
              <a:rPr lang="lv-LV" sz="1000" u="sng" spc="-5" dirty="0">
                <a:solidFill>
                  <a:srgbClr val="CC0099"/>
                </a:solidFill>
                <a:uFill>
                  <a:solidFill>
                    <a:srgbClr val="CC0099"/>
                  </a:solidFill>
                </a:uFill>
                <a:latin typeface="Arial"/>
                <a:cs typeface="Arial"/>
                <a:hlinkClick r:id="rId9"/>
              </a:rPr>
              <a:t>http://www.ncbi.nlm.nih.gov/pubmed/23398601</a:t>
            </a:r>
            <a:r>
              <a:rPr lang="lv-LV" sz="1000" spc="-45" dirty="0">
                <a:solidFill>
                  <a:srgbClr val="CC0099"/>
                </a:solidFill>
                <a:latin typeface="Arial"/>
                <a:cs typeface="Arial"/>
                <a:hlinkClick r:id="rId9"/>
              </a:rPr>
              <a:t> </a:t>
            </a:r>
            <a:r>
              <a:rPr lang="lv-LV" sz="1000" dirty="0">
                <a:latin typeface="Arial"/>
                <a:cs typeface="Arial"/>
              </a:rPr>
              <a:t>Late anastomotic leakage in colorectal surgery: a significant problem. A.N. Morks et al., Colorectal Disease, Vol.12, Issue 5, April  2013.</a:t>
            </a:r>
          </a:p>
          <a:p>
            <a:pPr marL="317500" marR="140335" indent="-304800">
              <a:lnSpc>
                <a:spcPts val="960"/>
              </a:lnSpc>
              <a:buClr>
                <a:srgbClr val="000000"/>
              </a:buClr>
              <a:buFontTx/>
              <a:buAutoNum type="arabicPeriod" startAt="5"/>
              <a:tabLst>
                <a:tab pos="316865" algn="l"/>
                <a:tab pos="317500" algn="l"/>
              </a:tabLst>
            </a:pPr>
            <a:r>
              <a:rPr lang="lv-LV" sz="1000" dirty="0">
                <a:latin typeface="Arial"/>
                <a:cs typeface="Arial"/>
              </a:rPr>
              <a:t> </a:t>
            </a:r>
            <a:r>
              <a:rPr lang="lv-LV" sz="1000" u="sng" spc="-5" dirty="0">
                <a:solidFill>
                  <a:srgbClr val="CC0099"/>
                </a:solidFill>
                <a:uFill>
                  <a:solidFill>
                    <a:srgbClr val="CC0099"/>
                  </a:solidFill>
                </a:uFill>
                <a:latin typeface="Arial"/>
                <a:cs typeface="Arial"/>
              </a:rPr>
              <a:t>https://www.ncbi.nlm.nih.gov/pmc/articles/PMC4882170/  </a:t>
            </a:r>
            <a:r>
              <a:rPr lang="lv-LV" sz="1000" dirty="0"/>
              <a:t>Management of Colorectal Anastomotic Leak. Michael S. Thomas and David A. Margolin</a:t>
            </a:r>
            <a:r>
              <a:rPr lang="lv-LV" sz="1000" dirty="0">
                <a:latin typeface="Arial"/>
                <a:cs typeface="Arial"/>
              </a:rPr>
              <a:t>, Clin Colon Rectal Surg. 2016 Jun; 29(2): 138–144.</a:t>
            </a:r>
          </a:p>
          <a:p>
            <a:pPr marL="317500" marR="140335" indent="-304800">
              <a:lnSpc>
                <a:spcPts val="960"/>
              </a:lnSpc>
              <a:buClr>
                <a:srgbClr val="000000"/>
              </a:buClr>
              <a:buFontTx/>
              <a:buAutoNum type="arabicPeriod" startAt="5"/>
              <a:tabLst>
                <a:tab pos="316865" algn="l"/>
                <a:tab pos="317500" algn="l"/>
              </a:tabLst>
            </a:pPr>
            <a:r>
              <a:rPr lang="lv-LV" sz="1000" u="sng" spc="-5" dirty="0">
                <a:solidFill>
                  <a:srgbClr val="CC0099"/>
                </a:solidFill>
                <a:uFill>
                  <a:solidFill>
                    <a:srgbClr val="CC0099"/>
                  </a:solidFill>
                </a:uFill>
                <a:latin typeface="Arial"/>
                <a:cs typeface="Arial"/>
                <a:hlinkClick r:id="rId10"/>
              </a:rPr>
              <a:t>https://cyberleninka.ru/article/n/hirurgicheskoe-lechenie-kishechnoy-neprohodimosti-u-bolnyh-obturiruyuschim-rakom-levyh-otdelov-tolstoy-kishki</a:t>
            </a:r>
            <a:r>
              <a:rPr lang="lv-LV" sz="1000" u="sng" spc="-5" dirty="0">
                <a:solidFill>
                  <a:srgbClr val="CC0099"/>
                </a:solidFill>
                <a:uFill>
                  <a:solidFill>
                    <a:srgbClr val="CC0099"/>
                  </a:solidFill>
                </a:uFill>
                <a:latin typeface="Arial"/>
                <a:cs typeface="Arial"/>
              </a:rPr>
              <a:t> </a:t>
            </a:r>
            <a:r>
              <a:rPr lang="ru-RU" sz="1000" spc="-5" dirty="0">
                <a:latin typeface="Arial"/>
                <a:cs typeface="Arial"/>
              </a:rPr>
              <a:t>Хирургическое лечение кишечной непроходимости </a:t>
            </a:r>
            <a:r>
              <a:rPr lang="ru-RU" sz="1000" dirty="0">
                <a:latin typeface="Arial"/>
                <a:cs typeface="Arial"/>
              </a:rPr>
              <a:t>у больных </a:t>
            </a:r>
            <a:r>
              <a:rPr lang="ru-RU" sz="1000" dirty="0" err="1">
                <a:latin typeface="Arial"/>
                <a:cs typeface="Arial"/>
              </a:rPr>
              <a:t>обтурирующим</a:t>
            </a:r>
            <a:r>
              <a:rPr lang="ru-RU" sz="1000" dirty="0">
                <a:latin typeface="Arial"/>
                <a:cs typeface="Arial"/>
              </a:rPr>
              <a:t> раком </a:t>
            </a:r>
            <a:r>
              <a:rPr lang="ru-RU" sz="1000" spc="-5" dirty="0">
                <a:latin typeface="Arial"/>
                <a:cs typeface="Arial"/>
              </a:rPr>
              <a:t>левых отделов толстой кишки, </a:t>
            </a:r>
            <a:r>
              <a:rPr lang="ru-RU" sz="1000" spc="-5" dirty="0" err="1">
                <a:latin typeface="Arial"/>
                <a:cs typeface="Arial"/>
              </a:rPr>
              <a:t>Д.Е.Попов</a:t>
            </a:r>
            <a:r>
              <a:rPr lang="ru-RU" sz="1000" spc="-5" dirty="0">
                <a:latin typeface="Arial"/>
                <a:cs typeface="Arial"/>
              </a:rPr>
              <a:t> </a:t>
            </a:r>
            <a:r>
              <a:rPr lang="ru-RU" sz="1000" dirty="0">
                <a:latin typeface="Arial"/>
                <a:cs typeface="Arial"/>
              </a:rPr>
              <a:t>и </a:t>
            </a:r>
            <a:r>
              <a:rPr lang="ru-RU" sz="1000" spc="-5" dirty="0">
                <a:latin typeface="Arial"/>
                <a:cs typeface="Arial"/>
              </a:rPr>
              <a:t>др., Вестник </a:t>
            </a:r>
            <a:r>
              <a:rPr lang="ru-RU" sz="1000" dirty="0">
                <a:latin typeface="Arial"/>
                <a:cs typeface="Arial"/>
              </a:rPr>
              <a:t>Санкт-Петербургского</a:t>
            </a:r>
            <a:r>
              <a:rPr lang="ru-RU" sz="1000" spc="-215" dirty="0">
                <a:latin typeface="Arial"/>
                <a:cs typeface="Arial"/>
              </a:rPr>
              <a:t> </a:t>
            </a:r>
            <a:r>
              <a:rPr lang="ru-RU" sz="1000" dirty="0">
                <a:latin typeface="Arial"/>
                <a:cs typeface="Arial"/>
              </a:rPr>
              <a:t>Университета, </a:t>
            </a:r>
            <a:r>
              <a:rPr lang="ru-RU" sz="1000" spc="-5" dirty="0">
                <a:latin typeface="Arial"/>
                <a:cs typeface="Arial"/>
              </a:rPr>
              <a:t>Сер. </a:t>
            </a:r>
            <a:r>
              <a:rPr lang="ru-RU" sz="1000" dirty="0">
                <a:latin typeface="Arial"/>
                <a:cs typeface="Arial"/>
              </a:rPr>
              <a:t>11, </a:t>
            </a:r>
            <a:r>
              <a:rPr lang="ru-RU" sz="1000" spc="-5" dirty="0">
                <a:latin typeface="Arial"/>
                <a:cs typeface="Arial"/>
              </a:rPr>
              <a:t>Вып.2, </a:t>
            </a:r>
            <a:r>
              <a:rPr lang="ru-RU" sz="1000" dirty="0">
                <a:latin typeface="Arial"/>
                <a:cs typeface="Arial"/>
              </a:rPr>
              <a:t>2009.</a:t>
            </a:r>
          </a:p>
          <a:p>
            <a:pPr marL="317500" marR="31750" indent="-304800">
              <a:lnSpc>
                <a:spcPts val="960"/>
              </a:lnSpc>
              <a:buClr>
                <a:srgbClr val="000000"/>
              </a:buClr>
              <a:buAutoNum type="arabicPeriod" startAt="11"/>
              <a:tabLst>
                <a:tab pos="316865" algn="l"/>
                <a:tab pos="317500" algn="l"/>
              </a:tabLst>
            </a:pPr>
            <a:r>
              <a:rPr lang="lv-LV" sz="1000" u="sng" spc="-5" dirty="0">
                <a:solidFill>
                  <a:srgbClr val="CC0099"/>
                </a:solidFill>
                <a:uFill>
                  <a:solidFill>
                    <a:srgbClr val="CC0099"/>
                  </a:solidFill>
                </a:uFill>
                <a:latin typeface="Arial"/>
                <a:cs typeface="Arial"/>
                <a:hlinkClick r:id="rId11"/>
              </a:rPr>
              <a:t>www.docguide.com/risk-factors-associated-surgical-site-infection-after-ileal-pouch-anal-anastomosis-ulcerative-coliti?tsid=5</a:t>
            </a:r>
            <a:r>
              <a:rPr lang="lv-LV" sz="1000" spc="-5" dirty="0">
                <a:solidFill>
                  <a:srgbClr val="CC0099"/>
                </a:solidFill>
                <a:latin typeface="Arial"/>
                <a:cs typeface="Arial"/>
                <a:hlinkClick r:id="rId11"/>
              </a:rPr>
              <a:t> </a:t>
            </a:r>
            <a:r>
              <a:rPr lang="lv-LV" sz="1000" dirty="0">
                <a:latin typeface="Arial"/>
                <a:cs typeface="Arial"/>
              </a:rPr>
              <a:t>Risk factors associated </a:t>
            </a:r>
            <a:r>
              <a:rPr lang="lv-LV" sz="1000" spc="-5" dirty="0">
                <a:latin typeface="Arial"/>
                <a:cs typeface="Arial"/>
              </a:rPr>
              <a:t>with</a:t>
            </a:r>
            <a:r>
              <a:rPr lang="lv-LV" sz="1000" spc="15" dirty="0">
                <a:latin typeface="Arial"/>
                <a:cs typeface="Arial"/>
              </a:rPr>
              <a:t> </a:t>
            </a:r>
            <a:r>
              <a:rPr lang="lv-LV" sz="1000" dirty="0">
                <a:latin typeface="Arial"/>
                <a:cs typeface="Arial"/>
              </a:rPr>
              <a:t>surgical</a:t>
            </a:r>
            <a:r>
              <a:rPr lang="lv-LV" sz="1000" spc="-55" dirty="0">
                <a:latin typeface="Arial"/>
                <a:cs typeface="Arial"/>
              </a:rPr>
              <a:t> </a:t>
            </a:r>
            <a:r>
              <a:rPr lang="lv-LV" sz="1000" dirty="0">
                <a:latin typeface="Arial"/>
                <a:cs typeface="Arial"/>
              </a:rPr>
              <a:t>site</a:t>
            </a:r>
            <a:r>
              <a:rPr lang="lv-LV" sz="1000" spc="-30" dirty="0">
                <a:latin typeface="Arial"/>
                <a:cs typeface="Arial"/>
              </a:rPr>
              <a:t> </a:t>
            </a:r>
            <a:r>
              <a:rPr lang="lv-LV" sz="1000" dirty="0">
                <a:latin typeface="Arial"/>
                <a:cs typeface="Arial"/>
              </a:rPr>
              <a:t>infection</a:t>
            </a:r>
            <a:r>
              <a:rPr lang="lv-LV" sz="1000" spc="-65" dirty="0">
                <a:latin typeface="Arial"/>
                <a:cs typeface="Arial"/>
              </a:rPr>
              <a:t> </a:t>
            </a:r>
            <a:r>
              <a:rPr lang="lv-LV" sz="1000" dirty="0">
                <a:latin typeface="Arial"/>
                <a:cs typeface="Arial"/>
              </a:rPr>
              <a:t>after</a:t>
            </a:r>
            <a:r>
              <a:rPr lang="lv-LV" sz="1000" spc="-25" dirty="0">
                <a:latin typeface="Arial"/>
                <a:cs typeface="Arial"/>
              </a:rPr>
              <a:t> </a:t>
            </a:r>
            <a:r>
              <a:rPr lang="lv-LV" sz="1000" spc="5" dirty="0">
                <a:latin typeface="Arial"/>
                <a:cs typeface="Arial"/>
              </a:rPr>
              <a:t>ileal</a:t>
            </a:r>
            <a:r>
              <a:rPr lang="lv-LV" sz="1000" spc="-35" dirty="0">
                <a:latin typeface="Arial"/>
                <a:cs typeface="Arial"/>
              </a:rPr>
              <a:t> </a:t>
            </a:r>
            <a:r>
              <a:rPr lang="lv-LV" sz="1000" spc="-5" dirty="0">
                <a:latin typeface="Arial"/>
                <a:cs typeface="Arial"/>
              </a:rPr>
              <a:t>pouch-anal</a:t>
            </a:r>
            <a:r>
              <a:rPr lang="lv-LV" sz="1000" spc="-55" dirty="0">
                <a:latin typeface="Arial"/>
                <a:cs typeface="Arial"/>
              </a:rPr>
              <a:t> </a:t>
            </a:r>
            <a:r>
              <a:rPr lang="lv-LV" sz="1000" spc="-5" dirty="0">
                <a:latin typeface="Arial"/>
                <a:cs typeface="Arial"/>
              </a:rPr>
              <a:t>anastomosis</a:t>
            </a:r>
            <a:r>
              <a:rPr lang="lv-LV" sz="1000" spc="-30" dirty="0">
                <a:latin typeface="Arial"/>
                <a:cs typeface="Arial"/>
              </a:rPr>
              <a:t> </a:t>
            </a:r>
            <a:r>
              <a:rPr lang="lv-LV" sz="1000" spc="5" dirty="0">
                <a:latin typeface="Arial"/>
                <a:cs typeface="Arial"/>
              </a:rPr>
              <a:t>in</a:t>
            </a:r>
            <a:r>
              <a:rPr lang="lv-LV" sz="1000" spc="-10" dirty="0">
                <a:latin typeface="Arial"/>
                <a:cs typeface="Arial"/>
              </a:rPr>
              <a:t> </a:t>
            </a:r>
            <a:r>
              <a:rPr lang="lv-LV" sz="1000" dirty="0">
                <a:latin typeface="Arial"/>
                <a:cs typeface="Arial"/>
              </a:rPr>
              <a:t>ulcerative</a:t>
            </a:r>
            <a:r>
              <a:rPr lang="lv-LV" sz="1000" spc="-45" dirty="0">
                <a:latin typeface="Arial"/>
                <a:cs typeface="Arial"/>
              </a:rPr>
              <a:t> </a:t>
            </a:r>
            <a:r>
              <a:rPr lang="lv-LV" sz="1000" spc="5" dirty="0">
                <a:latin typeface="Arial"/>
                <a:cs typeface="Arial"/>
              </a:rPr>
              <a:t>colitis.</a:t>
            </a:r>
            <a:r>
              <a:rPr lang="lv-LV" sz="1000" spc="-75" dirty="0">
                <a:latin typeface="Arial"/>
                <a:cs typeface="Arial"/>
              </a:rPr>
              <a:t> </a:t>
            </a:r>
            <a:r>
              <a:rPr lang="lv-LV" sz="1000" spc="-5" dirty="0">
                <a:latin typeface="Arial"/>
                <a:cs typeface="Arial"/>
              </a:rPr>
              <a:t>Tomita N.</a:t>
            </a:r>
            <a:r>
              <a:rPr lang="lv-LV" sz="1000" spc="5" dirty="0">
                <a:latin typeface="Arial"/>
                <a:cs typeface="Arial"/>
              </a:rPr>
              <a:t> </a:t>
            </a:r>
            <a:r>
              <a:rPr lang="lv-LV" sz="1000" dirty="0">
                <a:latin typeface="Arial"/>
                <a:cs typeface="Arial"/>
              </a:rPr>
              <a:t>et</a:t>
            </a:r>
            <a:r>
              <a:rPr lang="lv-LV" sz="1000" spc="-10" dirty="0">
                <a:latin typeface="Arial"/>
                <a:cs typeface="Arial"/>
              </a:rPr>
              <a:t> </a:t>
            </a:r>
            <a:r>
              <a:rPr lang="lv-LV" sz="1000" dirty="0">
                <a:latin typeface="Arial"/>
                <a:cs typeface="Arial"/>
              </a:rPr>
              <a:t>al.,</a:t>
            </a:r>
            <a:r>
              <a:rPr lang="lv-LV" sz="1000" spc="-35" dirty="0">
                <a:latin typeface="Arial"/>
                <a:cs typeface="Arial"/>
              </a:rPr>
              <a:t> </a:t>
            </a:r>
            <a:r>
              <a:rPr lang="lv-LV" sz="1000" dirty="0">
                <a:latin typeface="Arial"/>
                <a:cs typeface="Arial"/>
              </a:rPr>
              <a:t>Diseases</a:t>
            </a:r>
            <a:r>
              <a:rPr lang="lv-LV" sz="1000" spc="-30" dirty="0">
                <a:latin typeface="Arial"/>
                <a:cs typeface="Arial"/>
              </a:rPr>
              <a:t> </a:t>
            </a:r>
            <a:r>
              <a:rPr lang="lv-LV" sz="1000" dirty="0">
                <a:latin typeface="Arial"/>
                <a:cs typeface="Arial"/>
              </a:rPr>
              <a:t>of</a:t>
            </a:r>
            <a:r>
              <a:rPr lang="lv-LV" sz="1000" spc="-15" dirty="0">
                <a:latin typeface="Arial"/>
                <a:cs typeface="Arial"/>
              </a:rPr>
              <a:t> </a:t>
            </a:r>
            <a:r>
              <a:rPr lang="lv-LV" sz="1000" dirty="0">
                <a:latin typeface="Arial"/>
                <a:cs typeface="Arial"/>
              </a:rPr>
              <a:t>Colon</a:t>
            </a:r>
            <a:r>
              <a:rPr lang="lv-LV" sz="1000" spc="-30" dirty="0">
                <a:latin typeface="Arial"/>
                <a:cs typeface="Arial"/>
              </a:rPr>
              <a:t> </a:t>
            </a:r>
            <a:r>
              <a:rPr lang="lv-LV" sz="1000" dirty="0">
                <a:latin typeface="Arial"/>
                <a:cs typeface="Arial"/>
              </a:rPr>
              <a:t>and</a:t>
            </a:r>
            <a:r>
              <a:rPr lang="lv-LV" sz="1000" spc="-30" dirty="0">
                <a:latin typeface="Arial"/>
                <a:cs typeface="Arial"/>
              </a:rPr>
              <a:t> </a:t>
            </a:r>
            <a:r>
              <a:rPr lang="lv-LV" sz="1000" spc="-10" dirty="0">
                <a:latin typeface="Arial"/>
                <a:cs typeface="Arial"/>
              </a:rPr>
              <a:t>Rectum,</a:t>
            </a:r>
            <a:r>
              <a:rPr lang="lv-LV" sz="1000" spc="5" dirty="0">
                <a:latin typeface="Arial"/>
                <a:cs typeface="Arial"/>
              </a:rPr>
              <a:t> </a:t>
            </a:r>
            <a:r>
              <a:rPr lang="lv-LV" sz="1000" dirty="0">
                <a:latin typeface="Arial"/>
                <a:cs typeface="Arial"/>
              </a:rPr>
              <a:t>53(2),</a:t>
            </a:r>
            <a:r>
              <a:rPr lang="lv-LV" sz="1000" spc="-35" dirty="0">
                <a:latin typeface="Arial"/>
                <a:cs typeface="Arial"/>
              </a:rPr>
              <a:t> </a:t>
            </a:r>
            <a:r>
              <a:rPr lang="lv-LV" sz="1000" dirty="0">
                <a:latin typeface="Arial"/>
                <a:cs typeface="Arial"/>
              </a:rPr>
              <a:t>2010.</a:t>
            </a:r>
          </a:p>
          <a:p>
            <a:pPr marL="317500" indent="-304800">
              <a:lnSpc>
                <a:spcPts val="969"/>
              </a:lnSpc>
              <a:buClr>
                <a:srgbClr val="000000"/>
              </a:buClr>
              <a:buAutoNum type="arabicPeriod" startAt="11"/>
              <a:tabLst>
                <a:tab pos="316865" algn="l"/>
                <a:tab pos="317500" algn="l"/>
              </a:tabLst>
            </a:pPr>
            <a:r>
              <a:rPr lang="lv-LV" sz="1000" u="sng" spc="-5" dirty="0">
                <a:solidFill>
                  <a:srgbClr val="CC0099"/>
                </a:solidFill>
                <a:uFill>
                  <a:solidFill>
                    <a:srgbClr val="CC0099"/>
                  </a:solidFill>
                </a:uFill>
                <a:latin typeface="Arial"/>
                <a:cs typeface="Arial"/>
                <a:hlinkClick r:id="rId12"/>
              </a:rPr>
              <a:t>www.ncbi.nlm.nih.gov/pubmed/21748610</a:t>
            </a:r>
            <a:r>
              <a:rPr lang="lv-LV" sz="1000" spc="-50" dirty="0">
                <a:solidFill>
                  <a:srgbClr val="CC0099"/>
                </a:solidFill>
                <a:latin typeface="Arial"/>
                <a:cs typeface="Arial"/>
                <a:hlinkClick r:id="rId12"/>
              </a:rPr>
              <a:t> </a:t>
            </a:r>
            <a:r>
              <a:rPr lang="lv-LV" sz="1000" dirty="0">
                <a:latin typeface="Arial"/>
                <a:cs typeface="Arial"/>
              </a:rPr>
              <a:t>Association</a:t>
            </a:r>
            <a:r>
              <a:rPr lang="lv-LV" sz="1000" spc="-45" dirty="0">
                <a:latin typeface="Arial"/>
                <a:cs typeface="Arial"/>
              </a:rPr>
              <a:t> </a:t>
            </a:r>
            <a:r>
              <a:rPr lang="lv-LV" sz="1000" spc="-5" dirty="0">
                <a:latin typeface="Arial"/>
                <a:cs typeface="Arial"/>
              </a:rPr>
              <a:t>between</a:t>
            </a:r>
            <a:r>
              <a:rPr lang="lv-LV" sz="1000" spc="-30" dirty="0">
                <a:latin typeface="Arial"/>
                <a:cs typeface="Arial"/>
              </a:rPr>
              <a:t> </a:t>
            </a:r>
            <a:r>
              <a:rPr lang="lv-LV" sz="1000" dirty="0">
                <a:latin typeface="Arial"/>
                <a:cs typeface="Arial"/>
              </a:rPr>
              <a:t>incisional</a:t>
            </a:r>
            <a:r>
              <a:rPr lang="lv-LV" sz="1000" spc="-50" dirty="0">
                <a:latin typeface="Arial"/>
                <a:cs typeface="Arial"/>
              </a:rPr>
              <a:t> </a:t>
            </a:r>
            <a:r>
              <a:rPr lang="lv-LV" sz="1000" dirty="0">
                <a:latin typeface="Arial"/>
                <a:cs typeface="Arial"/>
              </a:rPr>
              <a:t>surgical</a:t>
            </a:r>
            <a:r>
              <a:rPr lang="lv-LV" sz="1000" spc="-55" dirty="0">
                <a:latin typeface="Arial"/>
                <a:cs typeface="Arial"/>
              </a:rPr>
              <a:t> </a:t>
            </a:r>
            <a:r>
              <a:rPr lang="lv-LV" sz="1000" dirty="0">
                <a:latin typeface="Arial"/>
                <a:cs typeface="Arial"/>
              </a:rPr>
              <a:t>site</a:t>
            </a:r>
            <a:r>
              <a:rPr lang="lv-LV" sz="1000" spc="-5" dirty="0">
                <a:latin typeface="Arial"/>
                <a:cs typeface="Arial"/>
              </a:rPr>
              <a:t> </a:t>
            </a:r>
            <a:r>
              <a:rPr lang="lv-LV" sz="1000" dirty="0">
                <a:latin typeface="Arial"/>
                <a:cs typeface="Arial"/>
              </a:rPr>
              <a:t>infection</a:t>
            </a:r>
            <a:r>
              <a:rPr lang="lv-LV" sz="1000" spc="-70" dirty="0">
                <a:latin typeface="Arial"/>
                <a:cs typeface="Arial"/>
              </a:rPr>
              <a:t> </a:t>
            </a:r>
            <a:r>
              <a:rPr lang="lv-LV" sz="1000" dirty="0">
                <a:latin typeface="Arial"/>
                <a:cs typeface="Arial"/>
              </a:rPr>
              <a:t>and</a:t>
            </a:r>
            <a:r>
              <a:rPr lang="lv-LV" sz="1000" spc="-10" dirty="0">
                <a:latin typeface="Arial"/>
                <a:cs typeface="Arial"/>
              </a:rPr>
              <a:t> </a:t>
            </a:r>
            <a:r>
              <a:rPr lang="lv-LV" sz="1000" dirty="0">
                <a:latin typeface="Arial"/>
                <a:cs typeface="Arial"/>
              </a:rPr>
              <a:t>the</a:t>
            </a:r>
            <a:r>
              <a:rPr lang="lv-LV" sz="1000" spc="-30" dirty="0">
                <a:latin typeface="Arial"/>
                <a:cs typeface="Arial"/>
              </a:rPr>
              <a:t> </a:t>
            </a:r>
            <a:r>
              <a:rPr lang="lv-LV" sz="1000" dirty="0">
                <a:latin typeface="Arial"/>
                <a:cs typeface="Arial"/>
              </a:rPr>
              <a:t>type</a:t>
            </a:r>
            <a:r>
              <a:rPr lang="lv-LV" sz="1000" spc="-10" dirty="0">
                <a:latin typeface="Arial"/>
                <a:cs typeface="Arial"/>
              </a:rPr>
              <a:t> </a:t>
            </a:r>
            <a:r>
              <a:rPr lang="lv-LV" sz="1000" dirty="0">
                <a:latin typeface="Arial"/>
                <a:cs typeface="Arial"/>
              </a:rPr>
              <a:t>of</a:t>
            </a:r>
            <a:r>
              <a:rPr lang="lv-LV" sz="1000" spc="-10" dirty="0">
                <a:latin typeface="Arial"/>
                <a:cs typeface="Arial"/>
              </a:rPr>
              <a:t> </a:t>
            </a:r>
            <a:r>
              <a:rPr lang="lv-LV" sz="1000" dirty="0">
                <a:latin typeface="Arial"/>
                <a:cs typeface="Arial"/>
              </a:rPr>
              <a:t>skin</a:t>
            </a:r>
            <a:r>
              <a:rPr lang="lv-LV" sz="1000" spc="-30" dirty="0">
                <a:latin typeface="Arial"/>
                <a:cs typeface="Arial"/>
              </a:rPr>
              <a:t> </a:t>
            </a:r>
            <a:r>
              <a:rPr lang="lv-LV" sz="1000" dirty="0">
                <a:latin typeface="Arial"/>
                <a:cs typeface="Arial"/>
              </a:rPr>
              <a:t>closure</a:t>
            </a:r>
            <a:r>
              <a:rPr lang="lv-LV" sz="1000" spc="-50" dirty="0">
                <a:latin typeface="Arial"/>
                <a:cs typeface="Arial"/>
              </a:rPr>
              <a:t> </a:t>
            </a:r>
            <a:r>
              <a:rPr lang="lv-LV" sz="1000" dirty="0">
                <a:latin typeface="Arial"/>
                <a:cs typeface="Arial"/>
              </a:rPr>
              <a:t>after</a:t>
            </a:r>
            <a:r>
              <a:rPr lang="lv-LV" sz="1000" spc="-5" dirty="0">
                <a:latin typeface="Arial"/>
                <a:cs typeface="Arial"/>
              </a:rPr>
              <a:t> </a:t>
            </a:r>
            <a:r>
              <a:rPr lang="lv-LV" sz="1000" spc="-10" dirty="0">
                <a:latin typeface="Arial"/>
                <a:cs typeface="Arial"/>
              </a:rPr>
              <a:t>stoma</a:t>
            </a:r>
            <a:r>
              <a:rPr lang="lv-LV" sz="1000" spc="10" dirty="0">
                <a:latin typeface="Arial"/>
                <a:cs typeface="Arial"/>
              </a:rPr>
              <a:t> </a:t>
            </a:r>
            <a:r>
              <a:rPr lang="lv-LV" sz="1000" dirty="0">
                <a:latin typeface="Arial"/>
                <a:cs typeface="Arial"/>
              </a:rPr>
              <a:t>closure.</a:t>
            </a:r>
          </a:p>
          <a:p>
            <a:pPr marL="316865">
              <a:lnSpc>
                <a:spcPts val="1019"/>
              </a:lnSpc>
            </a:pPr>
            <a:r>
              <a:rPr lang="lv-LV" sz="1000" spc="-5" dirty="0">
                <a:latin typeface="Arial"/>
                <a:cs typeface="Arial"/>
              </a:rPr>
              <a:t>Kobayashi</a:t>
            </a:r>
            <a:r>
              <a:rPr lang="lv-LV" sz="1000" spc="-35" dirty="0">
                <a:latin typeface="Arial"/>
                <a:cs typeface="Arial"/>
              </a:rPr>
              <a:t> </a:t>
            </a:r>
            <a:r>
              <a:rPr lang="lv-LV" sz="1000" spc="-5" dirty="0">
                <a:latin typeface="Arial"/>
                <a:cs typeface="Arial"/>
              </a:rPr>
              <a:t>S.</a:t>
            </a:r>
            <a:r>
              <a:rPr lang="lv-LV" sz="1000" spc="-20" dirty="0">
                <a:latin typeface="Arial"/>
                <a:cs typeface="Arial"/>
              </a:rPr>
              <a:t> </a:t>
            </a:r>
            <a:r>
              <a:rPr lang="lv-LV" sz="1000" dirty="0">
                <a:latin typeface="Arial"/>
                <a:cs typeface="Arial"/>
              </a:rPr>
              <a:t>et</a:t>
            </a:r>
            <a:r>
              <a:rPr lang="lv-LV" sz="1000" spc="-20" dirty="0">
                <a:latin typeface="Arial"/>
                <a:cs typeface="Arial"/>
              </a:rPr>
              <a:t> </a:t>
            </a:r>
            <a:r>
              <a:rPr lang="lv-LV" sz="1000" dirty="0">
                <a:latin typeface="Arial"/>
                <a:cs typeface="Arial"/>
              </a:rPr>
              <a:t>al.,</a:t>
            </a:r>
            <a:r>
              <a:rPr lang="lv-LV" sz="1000" spc="-40" dirty="0">
                <a:latin typeface="Arial"/>
                <a:cs typeface="Arial"/>
              </a:rPr>
              <a:t> </a:t>
            </a:r>
            <a:r>
              <a:rPr lang="lv-LV" sz="1000" spc="-5" dirty="0">
                <a:latin typeface="Arial"/>
                <a:cs typeface="Arial"/>
              </a:rPr>
              <a:t>Surgery</a:t>
            </a:r>
            <a:r>
              <a:rPr lang="lv-LV" sz="1000" spc="-35" dirty="0">
                <a:latin typeface="Arial"/>
                <a:cs typeface="Arial"/>
              </a:rPr>
              <a:t> </a:t>
            </a:r>
            <a:r>
              <a:rPr lang="lv-LV" sz="1000" dirty="0">
                <a:latin typeface="Arial"/>
                <a:cs typeface="Arial"/>
              </a:rPr>
              <a:t>Today,</a:t>
            </a:r>
            <a:r>
              <a:rPr lang="lv-LV" sz="1000" spc="-40" dirty="0">
                <a:latin typeface="Arial"/>
                <a:cs typeface="Arial"/>
              </a:rPr>
              <a:t> </a:t>
            </a:r>
            <a:r>
              <a:rPr lang="lv-LV" sz="1000" dirty="0">
                <a:latin typeface="Arial"/>
                <a:cs typeface="Arial"/>
              </a:rPr>
              <a:t>41(7),</a:t>
            </a:r>
            <a:r>
              <a:rPr lang="lv-LV" sz="1000" spc="-35" dirty="0">
                <a:latin typeface="Arial"/>
                <a:cs typeface="Arial"/>
              </a:rPr>
              <a:t> </a:t>
            </a:r>
            <a:r>
              <a:rPr lang="lv-LV" sz="1000" dirty="0">
                <a:latin typeface="Arial"/>
                <a:cs typeface="Arial"/>
              </a:rPr>
              <a:t>July</a:t>
            </a:r>
            <a:r>
              <a:rPr lang="lv-LV" sz="1000" spc="-40" dirty="0">
                <a:latin typeface="Arial"/>
                <a:cs typeface="Arial"/>
              </a:rPr>
              <a:t> </a:t>
            </a:r>
            <a:r>
              <a:rPr lang="lv-LV" sz="1000" dirty="0">
                <a:latin typeface="Arial"/>
                <a:cs typeface="Arial"/>
              </a:rPr>
              <a:t>2011</a:t>
            </a:r>
          </a:p>
          <a:p>
            <a:pPr marL="317500" indent="-304800">
              <a:lnSpc>
                <a:spcPts val="1080"/>
              </a:lnSpc>
              <a:buClr>
                <a:srgbClr val="000000"/>
              </a:buClr>
              <a:buAutoNum type="arabicPeriod" startAt="14"/>
              <a:tabLst>
                <a:tab pos="327025" algn="l"/>
                <a:tab pos="327660" algn="l"/>
              </a:tabLst>
            </a:pPr>
            <a:r>
              <a:rPr lang="lv-LV" sz="1000" u="sng" spc="-5" dirty="0">
                <a:solidFill>
                  <a:srgbClr val="CC0099"/>
                </a:solidFill>
                <a:uFill>
                  <a:solidFill>
                    <a:srgbClr val="CC0099"/>
                  </a:solidFill>
                </a:uFill>
                <a:latin typeface="Arial"/>
                <a:cs typeface="Arial"/>
                <a:hlinkClick r:id="rId13"/>
              </a:rPr>
              <a:t>http://www.coloclean.de</a:t>
            </a:r>
            <a:endParaRPr lang="lv-LV" sz="1000" dirty="0">
              <a:latin typeface="Arial"/>
              <a:cs typeface="Arial"/>
            </a:endParaRPr>
          </a:p>
          <a:p>
            <a:pPr marL="12700">
              <a:lnSpc>
                <a:spcPts val="1080"/>
              </a:lnSpc>
              <a:tabLst>
                <a:tab pos="327025" algn="l"/>
              </a:tabLst>
            </a:pPr>
            <a:r>
              <a:rPr lang="lv-LV" sz="1000" dirty="0">
                <a:latin typeface="Arial"/>
                <a:cs typeface="Arial"/>
              </a:rPr>
              <a:t>15.	</a:t>
            </a:r>
            <a:r>
              <a:rPr lang="lv-LV" sz="1000" u="sng" spc="-10" dirty="0">
                <a:solidFill>
                  <a:srgbClr val="CC0099"/>
                </a:solidFill>
                <a:uFill>
                  <a:solidFill>
                    <a:srgbClr val="CC0099"/>
                  </a:solidFill>
                </a:uFill>
                <a:latin typeface="Arial"/>
                <a:cs typeface="Arial"/>
                <a:hlinkClick r:id="rId14"/>
              </a:rPr>
              <a:t>http://212.67.216.33/retrowash.html</a:t>
            </a:r>
            <a:endParaRPr lang="lv-LV" sz="1000" dirty="0">
              <a:latin typeface="Arial"/>
              <a:cs typeface="Arial"/>
            </a:endParaRPr>
          </a:p>
          <a:p>
            <a:pPr marL="327660" indent="-314960">
              <a:lnSpc>
                <a:spcPts val="1080"/>
              </a:lnSpc>
              <a:buClr>
                <a:srgbClr val="000000"/>
              </a:buClr>
              <a:buAutoNum type="arabicPeriod" startAt="16"/>
              <a:tabLst>
                <a:tab pos="327025" algn="l"/>
                <a:tab pos="327660" algn="l"/>
              </a:tabLst>
            </a:pPr>
            <a:r>
              <a:rPr lang="lv-LV" sz="1000" u="sng" spc="-5" dirty="0">
                <a:solidFill>
                  <a:srgbClr val="CC0099"/>
                </a:solidFill>
                <a:uFill>
                  <a:solidFill>
                    <a:srgbClr val="CC0099"/>
                  </a:solidFill>
                </a:uFill>
                <a:latin typeface="Arial"/>
                <a:cs typeface="Arial"/>
                <a:hlinkClick r:id="rId15"/>
              </a:rPr>
              <a:t>http://www.crie.ru/vbi2/1-4-01.pdf</a:t>
            </a:r>
            <a:r>
              <a:rPr lang="lv-LV" sz="1000" spc="-5" dirty="0">
                <a:solidFill>
                  <a:srgbClr val="CC0099"/>
                </a:solidFill>
                <a:latin typeface="Arial"/>
                <a:cs typeface="Arial"/>
                <a:hlinkClick r:id="rId15"/>
              </a:rPr>
              <a:t> </a:t>
            </a:r>
            <a:r>
              <a:rPr lang="lv-LV" sz="1000" spc="-5" dirty="0">
                <a:latin typeface="Arial"/>
                <a:cs typeface="Arial"/>
              </a:rPr>
              <a:t>C</a:t>
            </a:r>
            <a:r>
              <a:rPr lang="ru-RU" sz="1000" spc="-5" dirty="0" err="1">
                <a:latin typeface="Arial"/>
                <a:cs typeface="Arial"/>
              </a:rPr>
              <a:t>ельк</a:t>
            </a:r>
            <a:r>
              <a:rPr lang="lv-LV" sz="1000" spc="-5" dirty="0">
                <a:latin typeface="Arial"/>
                <a:cs typeface="Arial"/>
              </a:rPr>
              <a:t>o</a:t>
            </a:r>
            <a:r>
              <a:rPr lang="ru-RU" sz="1000" spc="-5" dirty="0" err="1">
                <a:latin typeface="Arial"/>
                <a:cs typeface="Arial"/>
              </a:rPr>
              <a:t>ва</a:t>
            </a:r>
            <a:r>
              <a:rPr lang="ru-RU" sz="1000" spc="-5" dirty="0">
                <a:latin typeface="Arial"/>
                <a:cs typeface="Arial"/>
              </a:rPr>
              <a:t> Е.П. </a:t>
            </a:r>
            <a:r>
              <a:rPr lang="ru-RU" sz="1000" dirty="0" err="1">
                <a:latin typeface="Arial"/>
                <a:cs typeface="Arial"/>
              </a:rPr>
              <a:t>Гренкова</a:t>
            </a:r>
            <a:r>
              <a:rPr lang="ru-RU" sz="1000" dirty="0">
                <a:latin typeface="Arial"/>
                <a:cs typeface="Arial"/>
              </a:rPr>
              <a:t> Т.А., </a:t>
            </a:r>
            <a:r>
              <a:rPr lang="ru-RU" sz="1000" spc="-5" dirty="0">
                <a:latin typeface="Arial"/>
                <a:cs typeface="Arial"/>
              </a:rPr>
              <a:t>Проблемы </a:t>
            </a:r>
            <a:r>
              <a:rPr lang="ru-RU" sz="1000" dirty="0">
                <a:latin typeface="Arial"/>
                <a:cs typeface="Arial"/>
              </a:rPr>
              <a:t>инфекционной безопасности в гибкой </a:t>
            </a:r>
            <a:r>
              <a:rPr lang="ru-RU" sz="1000" spc="-5" dirty="0">
                <a:latin typeface="Arial"/>
                <a:cs typeface="Arial"/>
              </a:rPr>
              <a:t>эндоскопии,</a:t>
            </a:r>
            <a:r>
              <a:rPr lang="ru-RU" sz="1000" spc="5" dirty="0">
                <a:latin typeface="Arial"/>
                <a:cs typeface="Arial"/>
              </a:rPr>
              <a:t> </a:t>
            </a:r>
            <a:r>
              <a:rPr lang="ru-RU" sz="1000" dirty="0">
                <a:latin typeface="Arial"/>
                <a:cs typeface="Arial"/>
              </a:rPr>
              <a:t>2010.</a:t>
            </a:r>
          </a:p>
          <a:p>
            <a:pPr marL="327660" indent="-314960">
              <a:lnSpc>
                <a:spcPts val="1080"/>
              </a:lnSpc>
              <a:buClr>
                <a:srgbClr val="000000"/>
              </a:buClr>
              <a:buAutoNum type="arabicPeriod" startAt="16"/>
              <a:tabLst>
                <a:tab pos="327025" algn="l"/>
                <a:tab pos="327660" algn="l"/>
              </a:tabLst>
            </a:pPr>
            <a:r>
              <a:rPr lang="lv-LV" sz="1000" u="sng" spc="-5" dirty="0">
                <a:solidFill>
                  <a:srgbClr val="CC0099"/>
                </a:solidFill>
                <a:uFill>
                  <a:solidFill>
                    <a:srgbClr val="CC0099"/>
                  </a:solidFill>
                </a:uFill>
                <a:latin typeface="Arial"/>
                <a:cs typeface="Arial"/>
              </a:rPr>
              <a:t>http://www.medkursor.ru/biblioteka/oslojnenyi_rak_obod_kishki/lechenie_rak/12835.html  </a:t>
            </a:r>
            <a:r>
              <a:rPr lang="ru-RU" sz="1000" dirty="0">
                <a:latin typeface="Arial"/>
                <a:cs typeface="Arial"/>
              </a:rPr>
              <a:t>Декомпрессия </a:t>
            </a:r>
            <a:r>
              <a:rPr lang="ru-RU" sz="1000" spc="-5" dirty="0" err="1">
                <a:latin typeface="Arial"/>
                <a:cs typeface="Arial"/>
              </a:rPr>
              <a:t>межкишечного</a:t>
            </a:r>
            <a:r>
              <a:rPr lang="ru-RU" sz="1000" spc="-114" dirty="0">
                <a:latin typeface="Arial"/>
                <a:cs typeface="Arial"/>
              </a:rPr>
              <a:t> </a:t>
            </a:r>
            <a:r>
              <a:rPr lang="ru-RU" sz="1000" spc="-5" dirty="0">
                <a:latin typeface="Arial"/>
                <a:cs typeface="Arial"/>
              </a:rPr>
              <a:t>анастомоза</a:t>
            </a:r>
            <a:endParaRPr lang="ru-RU" sz="1000" dirty="0">
              <a:latin typeface="Arial"/>
              <a:cs typeface="Arial"/>
            </a:endParaRPr>
          </a:p>
          <a:p>
            <a:pPr marL="327660">
              <a:lnSpc>
                <a:spcPts val="1080"/>
              </a:lnSpc>
            </a:pPr>
            <a:r>
              <a:rPr lang="ru-RU" sz="1000" dirty="0">
                <a:latin typeface="Arial"/>
                <a:cs typeface="Arial"/>
              </a:rPr>
              <a:t>в профилактике </a:t>
            </a:r>
            <a:r>
              <a:rPr lang="ru-RU" sz="1000" spc="-5" dirty="0">
                <a:latin typeface="Arial"/>
                <a:cs typeface="Arial"/>
              </a:rPr>
              <a:t>его </a:t>
            </a:r>
            <a:r>
              <a:rPr lang="ru-RU" sz="1000" dirty="0">
                <a:latin typeface="Arial"/>
                <a:cs typeface="Arial"/>
              </a:rPr>
              <a:t>недостаточности. </a:t>
            </a:r>
            <a:r>
              <a:rPr lang="ru-RU" sz="1000" spc="-25" dirty="0">
                <a:latin typeface="Arial"/>
                <a:cs typeface="Arial"/>
              </a:rPr>
              <a:t>«</a:t>
            </a:r>
            <a:r>
              <a:rPr lang="ru-RU" sz="1000" spc="-25" dirty="0" err="1">
                <a:latin typeface="Arial"/>
                <a:cs typeface="Arial"/>
              </a:rPr>
              <a:t>Осложнѐнный</a:t>
            </a:r>
            <a:r>
              <a:rPr lang="ru-RU" sz="1000" spc="-25" dirty="0">
                <a:latin typeface="Arial"/>
                <a:cs typeface="Arial"/>
              </a:rPr>
              <a:t> </a:t>
            </a:r>
            <a:r>
              <a:rPr lang="ru-RU" sz="1000" dirty="0">
                <a:latin typeface="Arial"/>
                <a:cs typeface="Arial"/>
              </a:rPr>
              <a:t>рак </a:t>
            </a:r>
            <a:r>
              <a:rPr lang="ru-RU" sz="1000" spc="-5" dirty="0">
                <a:latin typeface="Arial"/>
                <a:cs typeface="Arial"/>
              </a:rPr>
              <a:t>толстой кишки». Г.А. Ефимов, Ю.М. Ушаков,</a:t>
            </a:r>
            <a:r>
              <a:rPr lang="ru-RU" sz="1000" spc="-195" dirty="0">
                <a:latin typeface="Arial"/>
                <a:cs typeface="Arial"/>
              </a:rPr>
              <a:t> </a:t>
            </a:r>
            <a:r>
              <a:rPr lang="ru-RU" sz="1000" dirty="0">
                <a:latin typeface="Arial"/>
                <a:cs typeface="Arial"/>
              </a:rPr>
              <a:t>1984.</a:t>
            </a:r>
          </a:p>
          <a:p>
            <a:pPr marL="327660" indent="-314960">
              <a:lnSpc>
                <a:spcPts val="1080"/>
              </a:lnSpc>
              <a:buClr>
                <a:srgbClr val="000000"/>
              </a:buClr>
              <a:buAutoNum type="arabicPeriod" startAt="18"/>
              <a:tabLst>
                <a:tab pos="327025" algn="l"/>
                <a:tab pos="327660" algn="l"/>
              </a:tabLst>
            </a:pPr>
            <a:r>
              <a:rPr lang="lv-LV" sz="1000" u="sng" spc="-5" dirty="0">
                <a:solidFill>
                  <a:srgbClr val="CC0099"/>
                </a:solidFill>
                <a:uFill>
                  <a:solidFill>
                    <a:srgbClr val="CC0099"/>
                  </a:solidFill>
                </a:uFill>
                <a:latin typeface="Arial"/>
                <a:cs typeface="Arial"/>
                <a:hlinkClick r:id="rId16"/>
              </a:rPr>
              <a:t>http://medicalplanet.su/xirurgia/248.html</a:t>
            </a:r>
            <a:r>
              <a:rPr lang="lv-LV" sz="1000" spc="-5" dirty="0">
                <a:solidFill>
                  <a:srgbClr val="CC0099"/>
                </a:solidFill>
                <a:latin typeface="Arial"/>
                <a:cs typeface="Arial"/>
                <a:hlinkClick r:id="rId16"/>
              </a:rPr>
              <a:t> </a:t>
            </a:r>
            <a:r>
              <a:rPr lang="ru-RU" sz="1000" dirty="0">
                <a:latin typeface="Arial"/>
                <a:cs typeface="Arial"/>
              </a:rPr>
              <a:t>Противопоказания к интубации </a:t>
            </a:r>
            <a:r>
              <a:rPr lang="ru-RU" sz="1000" spc="-5" dirty="0">
                <a:latin typeface="Arial"/>
                <a:cs typeface="Arial"/>
              </a:rPr>
              <a:t>кишечника. Ретроградная </a:t>
            </a:r>
            <a:r>
              <a:rPr lang="ru-RU" sz="1000" dirty="0">
                <a:latin typeface="Arial"/>
                <a:cs typeface="Arial"/>
              </a:rPr>
              <a:t>интубация</a:t>
            </a:r>
            <a:r>
              <a:rPr lang="ru-RU" sz="1000" spc="-185" dirty="0">
                <a:latin typeface="Arial"/>
                <a:cs typeface="Arial"/>
              </a:rPr>
              <a:t> </a:t>
            </a:r>
            <a:r>
              <a:rPr lang="ru-RU" sz="1000" spc="-5" dirty="0">
                <a:latin typeface="Arial"/>
                <a:cs typeface="Arial"/>
              </a:rPr>
              <a:t>кишечника.</a:t>
            </a:r>
            <a:endParaRPr lang="ru-RU" sz="1000" dirty="0">
              <a:latin typeface="Arial"/>
              <a:cs typeface="Arial"/>
            </a:endParaRPr>
          </a:p>
          <a:p>
            <a:pPr marL="327660" indent="-314960">
              <a:lnSpc>
                <a:spcPts val="1140"/>
              </a:lnSpc>
              <a:buAutoNum type="arabicPeriod" startAt="18"/>
              <a:tabLst>
                <a:tab pos="327025" algn="l"/>
                <a:tab pos="327660" algn="l"/>
              </a:tabLst>
            </a:pPr>
            <a:r>
              <a:rPr lang="ru-RU" sz="1000" spc="-5" dirty="0">
                <a:latin typeface="Arial"/>
                <a:cs typeface="Arial"/>
              </a:rPr>
              <a:t>Матасов С.А., </a:t>
            </a:r>
            <a:r>
              <a:rPr lang="ru-RU" sz="1000" dirty="0">
                <a:latin typeface="Arial"/>
                <a:cs typeface="Arial"/>
              </a:rPr>
              <a:t>Ильинский </a:t>
            </a:r>
            <a:r>
              <a:rPr lang="ru-RU" sz="1000" spc="-5" dirty="0">
                <a:latin typeface="Arial"/>
                <a:cs typeface="Arial"/>
              </a:rPr>
              <a:t>И.М. Морфологические </a:t>
            </a:r>
            <a:r>
              <a:rPr lang="ru-RU" sz="1000" dirty="0">
                <a:latin typeface="Arial"/>
                <a:cs typeface="Arial"/>
              </a:rPr>
              <a:t>изменения </a:t>
            </a:r>
            <a:r>
              <a:rPr lang="ru-RU" sz="1000" spc="-5" dirty="0">
                <a:latin typeface="Arial"/>
                <a:cs typeface="Arial"/>
              </a:rPr>
              <a:t>кишечника </a:t>
            </a:r>
            <a:r>
              <a:rPr lang="ru-RU" sz="1000" dirty="0">
                <a:latin typeface="Arial"/>
                <a:cs typeface="Arial"/>
              </a:rPr>
              <a:t>при </a:t>
            </a:r>
            <a:r>
              <a:rPr lang="ru-RU" sz="1000" spc="-5" dirty="0">
                <a:latin typeface="Arial"/>
                <a:cs typeface="Arial"/>
              </a:rPr>
              <a:t>его </a:t>
            </a:r>
            <a:r>
              <a:rPr lang="ru-RU" sz="1000" dirty="0">
                <a:latin typeface="Arial"/>
                <a:cs typeface="Arial"/>
              </a:rPr>
              <a:t>интубации в эксперименте. </a:t>
            </a:r>
            <a:r>
              <a:rPr lang="ru-RU" sz="1000" spc="-5" dirty="0">
                <a:latin typeface="Arial"/>
                <a:cs typeface="Arial"/>
              </a:rPr>
              <a:t>Хирургия, </a:t>
            </a:r>
            <a:r>
              <a:rPr lang="ru-RU" sz="1000" dirty="0">
                <a:latin typeface="Arial"/>
                <a:cs typeface="Arial"/>
              </a:rPr>
              <a:t>1982,10,</a:t>
            </a:r>
            <a:r>
              <a:rPr lang="ru-RU" sz="1000" spc="-220" dirty="0">
                <a:latin typeface="Arial"/>
                <a:cs typeface="Arial"/>
              </a:rPr>
              <a:t> </a:t>
            </a:r>
            <a:r>
              <a:rPr lang="ru-RU" sz="1000" dirty="0">
                <a:latin typeface="Arial"/>
                <a:cs typeface="Arial"/>
              </a:rPr>
              <a:t>с. </a:t>
            </a:r>
            <a:r>
              <a:rPr lang="ru-RU" sz="1000" spc="10" dirty="0">
                <a:latin typeface="Arial"/>
                <a:cs typeface="Arial"/>
              </a:rPr>
              <a:t>42-44.</a:t>
            </a:r>
            <a:endParaRPr lang="ru-RU" sz="1000" dirty="0">
              <a:latin typeface="Arial"/>
              <a:cs typeface="Arial"/>
            </a:endParaRPr>
          </a:p>
          <a:p>
            <a:pPr marL="327660" marR="229235" indent="-314960">
              <a:lnSpc>
                <a:spcPct val="100000"/>
              </a:lnSpc>
              <a:buClr>
                <a:srgbClr val="000000"/>
              </a:buClr>
              <a:buAutoNum type="arabicPeriod" startAt="18"/>
              <a:tabLst>
                <a:tab pos="316865" algn="l"/>
                <a:tab pos="317500" algn="l"/>
              </a:tabLst>
            </a:pPr>
            <a:r>
              <a:rPr lang="lv-LV" sz="1000" u="sng" spc="-5" dirty="0">
                <a:solidFill>
                  <a:srgbClr val="CC0099"/>
                </a:solidFill>
                <a:uFill>
                  <a:solidFill>
                    <a:srgbClr val="CC0099"/>
                  </a:solidFill>
                </a:uFill>
                <a:latin typeface="Arial"/>
                <a:cs typeface="Arial"/>
                <a:hlinkClick r:id="rId17"/>
              </a:rPr>
              <a:t>http://worldwide.espacenet.com/publicationDetails/originalDocument?FT=D&amp;date=20080514&amp;DB=EPODOC&amp;locale=en_EP&amp;CC=EP&amp;NR=1615</a:t>
            </a:r>
            <a:r>
              <a:rPr lang="lv-LV" sz="1000" u="sng" spc="-5" dirty="0">
                <a:solidFill>
                  <a:srgbClr val="CC0099"/>
                </a:solidFill>
                <a:uFill>
                  <a:solidFill>
                    <a:srgbClr val="CC0099"/>
                  </a:solidFill>
                </a:uFill>
                <a:latin typeface="Arial"/>
                <a:cs typeface="Arial"/>
                <a:hlinkClick r:id="rId18"/>
              </a:rPr>
              <a:t>539B1&amp;KC=B1&amp;ND=4</a:t>
            </a:r>
            <a:r>
              <a:rPr lang="lv-LV" sz="1000" spc="-10" dirty="0">
                <a:solidFill>
                  <a:srgbClr val="CC0099"/>
                </a:solidFill>
                <a:latin typeface="Arial"/>
                <a:cs typeface="Arial"/>
                <a:hlinkClick r:id="rId18"/>
              </a:rPr>
              <a:t> </a:t>
            </a:r>
            <a:r>
              <a:rPr lang="lv-LV" sz="1000" spc="-5" dirty="0">
                <a:latin typeface="Arial"/>
                <a:cs typeface="Arial"/>
              </a:rPr>
              <a:t>Matasov</a:t>
            </a:r>
            <a:r>
              <a:rPr lang="lv-LV" sz="1000" spc="-10" dirty="0">
                <a:latin typeface="Arial"/>
                <a:cs typeface="Arial"/>
              </a:rPr>
              <a:t> </a:t>
            </a:r>
            <a:r>
              <a:rPr lang="lv-LV" sz="1000" spc="-5" dirty="0">
                <a:latin typeface="Arial"/>
                <a:cs typeface="Arial"/>
              </a:rPr>
              <a:t>S.,</a:t>
            </a:r>
            <a:r>
              <a:rPr lang="lv-LV" sz="1000" spc="-10" dirty="0">
                <a:latin typeface="Arial"/>
                <a:cs typeface="Arial"/>
              </a:rPr>
              <a:t> </a:t>
            </a:r>
            <a:r>
              <a:rPr lang="lv-LV" sz="1000" dirty="0">
                <a:latin typeface="Arial"/>
                <a:cs typeface="Arial"/>
              </a:rPr>
              <a:t>Disposable</a:t>
            </a:r>
            <a:r>
              <a:rPr lang="lv-LV" sz="1000" spc="-70" dirty="0">
                <a:latin typeface="Arial"/>
                <a:cs typeface="Arial"/>
              </a:rPr>
              <a:t> </a:t>
            </a:r>
            <a:r>
              <a:rPr lang="lv-LV" sz="1000" dirty="0">
                <a:latin typeface="Arial"/>
                <a:cs typeface="Arial"/>
              </a:rPr>
              <a:t>Intestinal</a:t>
            </a:r>
            <a:r>
              <a:rPr lang="lv-LV" sz="1000" spc="-55" dirty="0">
                <a:latin typeface="Arial"/>
                <a:cs typeface="Arial"/>
              </a:rPr>
              <a:t> </a:t>
            </a:r>
            <a:r>
              <a:rPr lang="lv-LV" sz="1000" dirty="0">
                <a:latin typeface="Arial"/>
                <a:cs typeface="Arial"/>
              </a:rPr>
              <a:t>Intubator</a:t>
            </a:r>
            <a:r>
              <a:rPr lang="lv-LV" sz="1000" spc="-45" dirty="0">
                <a:latin typeface="Arial"/>
                <a:cs typeface="Arial"/>
              </a:rPr>
              <a:t> </a:t>
            </a:r>
            <a:r>
              <a:rPr lang="lv-LV" sz="1000" spc="-5" dirty="0">
                <a:latin typeface="Arial"/>
                <a:cs typeface="Arial"/>
              </a:rPr>
              <a:t>with</a:t>
            </a:r>
            <a:r>
              <a:rPr lang="lv-LV" sz="1000" spc="-10" dirty="0">
                <a:latin typeface="Arial"/>
                <a:cs typeface="Arial"/>
              </a:rPr>
              <a:t> </a:t>
            </a:r>
            <a:r>
              <a:rPr lang="lv-LV" sz="1000" dirty="0">
                <a:latin typeface="Arial"/>
                <a:cs typeface="Arial"/>
              </a:rPr>
              <a:t>Drain</a:t>
            </a:r>
            <a:r>
              <a:rPr lang="lv-LV" sz="1000" spc="-35" dirty="0">
                <a:latin typeface="Arial"/>
                <a:cs typeface="Arial"/>
              </a:rPr>
              <a:t> </a:t>
            </a:r>
            <a:r>
              <a:rPr lang="lv-LV" sz="1000" dirty="0">
                <a:latin typeface="Arial"/>
                <a:cs typeface="Arial"/>
              </a:rPr>
              <a:t>and</a:t>
            </a:r>
            <a:r>
              <a:rPr lang="lv-LV" sz="1000" spc="-10" dirty="0">
                <a:latin typeface="Arial"/>
                <a:cs typeface="Arial"/>
              </a:rPr>
              <a:t> </a:t>
            </a:r>
            <a:r>
              <a:rPr lang="lv-LV" sz="1000" dirty="0">
                <a:latin typeface="Arial"/>
                <a:cs typeface="Arial"/>
              </a:rPr>
              <a:t>Irrigator,</a:t>
            </a:r>
            <a:r>
              <a:rPr lang="lv-LV" sz="1000" spc="-75" dirty="0">
                <a:latin typeface="Arial"/>
                <a:cs typeface="Arial"/>
              </a:rPr>
              <a:t> </a:t>
            </a:r>
            <a:r>
              <a:rPr lang="lv-LV" sz="1000" spc="-5" dirty="0">
                <a:latin typeface="Arial"/>
                <a:cs typeface="Arial"/>
              </a:rPr>
              <a:t>European</a:t>
            </a:r>
            <a:r>
              <a:rPr lang="lv-LV" sz="1000" spc="-50" dirty="0">
                <a:latin typeface="Arial"/>
                <a:cs typeface="Arial"/>
              </a:rPr>
              <a:t> </a:t>
            </a:r>
            <a:r>
              <a:rPr lang="lv-LV" sz="1000" dirty="0">
                <a:latin typeface="Arial"/>
                <a:cs typeface="Arial"/>
              </a:rPr>
              <a:t>patent</a:t>
            </a:r>
            <a:r>
              <a:rPr lang="lv-LV" sz="1000" spc="-45" dirty="0">
                <a:latin typeface="Arial"/>
                <a:cs typeface="Arial"/>
              </a:rPr>
              <a:t> </a:t>
            </a:r>
            <a:r>
              <a:rPr lang="ru-RU" sz="1000" spc="-5" dirty="0">
                <a:latin typeface="Arial"/>
                <a:cs typeface="Arial"/>
              </a:rPr>
              <a:t>ЕР1615539,</a:t>
            </a:r>
            <a:r>
              <a:rPr lang="ru-RU" sz="1000" spc="-70" dirty="0">
                <a:latin typeface="Arial"/>
                <a:cs typeface="Arial"/>
              </a:rPr>
              <a:t> </a:t>
            </a:r>
            <a:r>
              <a:rPr lang="ru-RU" sz="1000" dirty="0">
                <a:latin typeface="Arial"/>
                <a:cs typeface="Arial"/>
              </a:rPr>
              <a:t>14.05.</a:t>
            </a:r>
            <a:r>
              <a:rPr lang="ru-RU" sz="1000" spc="-25" dirty="0">
                <a:latin typeface="Arial"/>
                <a:cs typeface="Arial"/>
              </a:rPr>
              <a:t> </a:t>
            </a:r>
            <a:r>
              <a:rPr lang="ru-RU" sz="1000" dirty="0">
                <a:latin typeface="Arial"/>
                <a:cs typeface="Arial"/>
              </a:rPr>
              <a:t>2008</a:t>
            </a:r>
          </a:p>
          <a:p>
            <a:pPr marL="327660" marR="5080" indent="-314960">
              <a:lnSpc>
                <a:spcPct val="100000"/>
              </a:lnSpc>
              <a:buClr>
                <a:srgbClr val="000000"/>
              </a:buClr>
              <a:buAutoNum type="arabicPeriod" startAt="18"/>
              <a:tabLst>
                <a:tab pos="316865" algn="l"/>
                <a:tab pos="317500" algn="l"/>
              </a:tabLst>
            </a:pPr>
            <a:r>
              <a:rPr lang="lv-LV" sz="1000" u="sng" spc="-5" dirty="0">
                <a:solidFill>
                  <a:srgbClr val="CC0099"/>
                </a:solidFill>
                <a:uFill>
                  <a:solidFill>
                    <a:srgbClr val="CC0099"/>
                  </a:solidFill>
                </a:uFill>
                <a:latin typeface="Arial"/>
                <a:cs typeface="Arial"/>
                <a:hlinkClick r:id="rId19"/>
              </a:rPr>
              <a:t>http://worldwide.espacenet.com/publicationDetails/originalDocument?FT=D&amp;date=20080514&amp;DB=EPODOC&amp;locale=en_EP&amp;CC=EP&amp;NR=1615</a:t>
            </a:r>
            <a:r>
              <a:rPr lang="lv-LV" sz="1000" u="sng" spc="-5" dirty="0">
                <a:solidFill>
                  <a:srgbClr val="CC0099"/>
                </a:solidFill>
                <a:uFill>
                  <a:solidFill>
                    <a:srgbClr val="CC0099"/>
                  </a:solidFill>
                </a:uFill>
                <a:latin typeface="Arial"/>
                <a:cs typeface="Arial"/>
              </a:rPr>
              <a:t> </a:t>
            </a:r>
            <a:r>
              <a:rPr lang="lv-LV" sz="1000" u="sng" spc="-5" dirty="0">
                <a:solidFill>
                  <a:srgbClr val="CC0099"/>
                </a:solidFill>
                <a:uFill>
                  <a:solidFill>
                    <a:srgbClr val="CC0099"/>
                  </a:solidFill>
                </a:uFill>
                <a:latin typeface="Arial"/>
                <a:cs typeface="Arial"/>
                <a:hlinkClick r:id="rId18"/>
              </a:rPr>
              <a:t>539B1&amp;KC=B1&amp;ND=4</a:t>
            </a:r>
            <a:r>
              <a:rPr lang="lv-LV" sz="1000" spc="-10" dirty="0">
                <a:solidFill>
                  <a:srgbClr val="CC0099"/>
                </a:solidFill>
                <a:latin typeface="Arial"/>
                <a:cs typeface="Arial"/>
                <a:hlinkClick r:id="rId18"/>
              </a:rPr>
              <a:t> </a:t>
            </a:r>
            <a:r>
              <a:rPr lang="ru-RU" sz="1000" spc="-5" dirty="0">
                <a:latin typeface="Arial"/>
                <a:cs typeface="Arial"/>
              </a:rPr>
              <a:t>Матасов С.А., </a:t>
            </a:r>
            <a:r>
              <a:rPr lang="ru-RU" sz="1000" dirty="0">
                <a:latin typeface="Arial"/>
                <a:cs typeface="Arial"/>
              </a:rPr>
              <a:t>Одноразовый интубатор </a:t>
            </a:r>
            <a:r>
              <a:rPr lang="ru-RU" sz="1000" spc="-5" dirty="0">
                <a:latin typeface="Arial"/>
                <a:cs typeface="Arial"/>
              </a:rPr>
              <a:t>колон </a:t>
            </a:r>
            <a:r>
              <a:rPr lang="ru-RU" sz="1000" dirty="0">
                <a:latin typeface="Arial"/>
                <a:cs typeface="Arial"/>
              </a:rPr>
              <a:t>с </a:t>
            </a:r>
            <a:r>
              <a:rPr lang="ru-RU" sz="1000" spc="-5" dirty="0">
                <a:latin typeface="Arial"/>
                <a:cs typeface="Arial"/>
              </a:rPr>
              <a:t>дренажом </a:t>
            </a:r>
            <a:r>
              <a:rPr lang="ru-RU" sz="1000" dirty="0">
                <a:latin typeface="Arial"/>
                <a:cs typeface="Arial"/>
              </a:rPr>
              <a:t>и </a:t>
            </a:r>
            <a:r>
              <a:rPr lang="ru-RU" sz="1000" spc="-5" dirty="0">
                <a:latin typeface="Arial"/>
                <a:cs typeface="Arial"/>
              </a:rPr>
              <a:t>ирригатором, Евразийский </a:t>
            </a:r>
            <a:r>
              <a:rPr lang="ru-RU" sz="1000" dirty="0">
                <a:latin typeface="Arial"/>
                <a:cs typeface="Arial"/>
              </a:rPr>
              <a:t>патент № 010137,</a:t>
            </a:r>
            <a:r>
              <a:rPr lang="ru-RU" sz="1000" spc="-114" dirty="0">
                <a:latin typeface="Arial"/>
                <a:cs typeface="Arial"/>
              </a:rPr>
              <a:t> </a:t>
            </a:r>
            <a:r>
              <a:rPr lang="ru-RU" sz="1000" spc="-5" dirty="0">
                <a:latin typeface="Arial"/>
                <a:cs typeface="Arial"/>
              </a:rPr>
              <a:t>30.06.2008.</a:t>
            </a:r>
            <a:endParaRPr lang="ru-RU" sz="1000" dirty="0">
              <a:latin typeface="Arial"/>
              <a:cs typeface="Arial"/>
            </a:endParaRPr>
          </a:p>
          <a:p>
            <a:pPr marL="327660" indent="-314960">
              <a:lnSpc>
                <a:spcPct val="100000"/>
              </a:lnSpc>
              <a:buAutoNum type="arabicPeriod" startAt="18"/>
              <a:tabLst>
                <a:tab pos="327025" algn="l"/>
                <a:tab pos="327660" algn="l"/>
              </a:tabLst>
            </a:pPr>
            <a:r>
              <a:rPr lang="ru-RU" sz="1000" spc="-5" dirty="0">
                <a:latin typeface="Arial"/>
                <a:cs typeface="Arial"/>
              </a:rPr>
              <a:t>Матасов</a:t>
            </a:r>
            <a:r>
              <a:rPr lang="ru-RU" sz="1000" spc="-15" dirty="0">
                <a:latin typeface="Arial"/>
                <a:cs typeface="Arial"/>
              </a:rPr>
              <a:t> </a:t>
            </a:r>
            <a:r>
              <a:rPr lang="ru-RU" sz="1000" spc="-5" dirty="0">
                <a:latin typeface="Arial"/>
                <a:cs typeface="Arial"/>
              </a:rPr>
              <a:t>С.А.,</a:t>
            </a:r>
            <a:r>
              <a:rPr lang="ru-RU" sz="1000" spc="-15" dirty="0">
                <a:latin typeface="Arial"/>
                <a:cs typeface="Arial"/>
              </a:rPr>
              <a:t> </a:t>
            </a:r>
            <a:r>
              <a:rPr lang="ru-RU" sz="1000" spc="-5" dirty="0">
                <a:latin typeface="Arial"/>
                <a:cs typeface="Arial"/>
              </a:rPr>
              <a:t>Кишечный</a:t>
            </a:r>
            <a:r>
              <a:rPr lang="ru-RU" sz="1000" spc="5" dirty="0">
                <a:latin typeface="Arial"/>
                <a:cs typeface="Arial"/>
              </a:rPr>
              <a:t> </a:t>
            </a:r>
            <a:r>
              <a:rPr lang="ru-RU" sz="1000" spc="-5" dirty="0">
                <a:latin typeface="Arial"/>
                <a:cs typeface="Arial"/>
              </a:rPr>
              <a:t>дренаж,</a:t>
            </a:r>
            <a:r>
              <a:rPr lang="ru-RU" sz="1000" spc="-20" dirty="0">
                <a:latin typeface="Arial"/>
                <a:cs typeface="Arial"/>
              </a:rPr>
              <a:t> </a:t>
            </a:r>
            <a:r>
              <a:rPr lang="ru-RU" sz="1000" spc="-5" dirty="0">
                <a:latin typeface="Arial"/>
                <a:cs typeface="Arial"/>
              </a:rPr>
              <a:t>авторское</a:t>
            </a:r>
            <a:r>
              <a:rPr lang="ru-RU" sz="1000" spc="-60" dirty="0">
                <a:latin typeface="Arial"/>
                <a:cs typeface="Arial"/>
              </a:rPr>
              <a:t> </a:t>
            </a:r>
            <a:r>
              <a:rPr lang="ru-RU" sz="1000" dirty="0">
                <a:latin typeface="Arial"/>
                <a:cs typeface="Arial"/>
              </a:rPr>
              <a:t>свидетельство</a:t>
            </a:r>
            <a:r>
              <a:rPr lang="ru-RU" sz="1000" spc="-15" dirty="0">
                <a:latin typeface="Arial"/>
                <a:cs typeface="Arial"/>
              </a:rPr>
              <a:t> </a:t>
            </a:r>
            <a:r>
              <a:rPr lang="ru-RU" sz="1000" spc="-5" dirty="0">
                <a:latin typeface="Arial"/>
                <a:cs typeface="Arial"/>
              </a:rPr>
              <a:t>СССР</a:t>
            </a:r>
            <a:r>
              <a:rPr lang="ru-RU" sz="1000" spc="10" dirty="0">
                <a:latin typeface="Arial"/>
                <a:cs typeface="Arial"/>
              </a:rPr>
              <a:t> </a:t>
            </a:r>
            <a:r>
              <a:rPr lang="ru-RU" sz="1000" dirty="0">
                <a:latin typeface="Arial"/>
                <a:cs typeface="Arial"/>
              </a:rPr>
              <a:t>№</a:t>
            </a:r>
            <a:r>
              <a:rPr lang="ru-RU" sz="1000" spc="-15" dirty="0">
                <a:latin typeface="Arial"/>
                <a:cs typeface="Arial"/>
              </a:rPr>
              <a:t> </a:t>
            </a:r>
            <a:r>
              <a:rPr lang="ru-RU" sz="1000" spc="-5" dirty="0">
                <a:latin typeface="Arial"/>
                <a:cs typeface="Arial"/>
              </a:rPr>
              <a:t>927254,</a:t>
            </a:r>
            <a:r>
              <a:rPr lang="ru-RU" sz="1000" spc="-55" dirty="0">
                <a:latin typeface="Arial"/>
                <a:cs typeface="Arial"/>
              </a:rPr>
              <a:t> </a:t>
            </a:r>
            <a:r>
              <a:rPr lang="ru-RU" sz="1000" spc="-5" dirty="0">
                <a:latin typeface="Arial"/>
                <a:cs typeface="Arial"/>
              </a:rPr>
              <a:t>1982.</a:t>
            </a:r>
            <a:r>
              <a:rPr lang="ru-RU" sz="1000" spc="-60" dirty="0">
                <a:latin typeface="Arial"/>
                <a:cs typeface="Arial"/>
              </a:rPr>
              <a:t> </a:t>
            </a:r>
            <a:r>
              <a:rPr lang="ru-RU" sz="1000" spc="-5" dirty="0">
                <a:latin typeface="Arial"/>
                <a:cs typeface="Arial"/>
              </a:rPr>
              <a:t>Бюллетень</a:t>
            </a:r>
            <a:r>
              <a:rPr lang="ru-RU" sz="1000" spc="-25" dirty="0">
                <a:latin typeface="Arial"/>
                <a:cs typeface="Arial"/>
              </a:rPr>
              <a:t> </a:t>
            </a:r>
            <a:r>
              <a:rPr lang="ru-RU" sz="1000" spc="-5" dirty="0">
                <a:latin typeface="Arial"/>
                <a:cs typeface="Arial"/>
              </a:rPr>
              <a:t>18.</a:t>
            </a:r>
            <a:endParaRPr lang="ru-RU" sz="1000" dirty="0">
              <a:latin typeface="Arial"/>
              <a:cs typeface="Arial"/>
            </a:endParaRPr>
          </a:p>
        </p:txBody>
      </p:sp>
      <p:sp>
        <p:nvSpPr>
          <p:cNvPr id="7"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nSpc>
                <a:spcPct val="100000"/>
              </a:lnSpc>
              <a:spcBef>
                <a:spcPts val="50"/>
              </a:spcBef>
            </a:pPr>
            <a:r>
              <a:rPr dirty="0" smtClean="0"/>
              <a:t>1</a:t>
            </a:r>
            <a:r>
              <a:rPr lang="en-US" dirty="0" smtClean="0"/>
              <a:t>3</a:t>
            </a:r>
            <a:endParaRPr dirty="0"/>
          </a:p>
        </p:txBody>
      </p:sp>
      <p:pic>
        <p:nvPicPr>
          <p:cNvPr id="10" name="Рисунок 9">
            <a:hlinkClick r:id="" action="ppaction://hlinkshowjump?jump=nextslide"/>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2" name="Рисунок 11">
            <a:hlinkClick r:id="" action="ppaction://hlinkshowjump?jump=previousslide"/>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13" name="TextBox 12"/>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22"/>
              </a:rPr>
              <a:t>www.coloncancer.lv</a:t>
            </a:r>
            <a:r>
              <a:rPr lang="en-US" sz="1200" dirty="0" smtClean="0">
                <a:solidFill>
                  <a:srgbClr val="FF0066"/>
                </a:solidFill>
              </a:rPr>
              <a:t> is obligatory</a:t>
            </a:r>
            <a:endParaRPr lang="ru-RU" sz="1200" dirty="0">
              <a:solidFill>
                <a:srgbClr val="FF0066"/>
              </a:solidFill>
            </a:endParaRPr>
          </a:p>
        </p:txBody>
      </p:sp>
      <p:sp>
        <p:nvSpPr>
          <p:cNvPr id="8"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159750" y="188976"/>
            <a:ext cx="765175" cy="205184"/>
          </a:xfrm>
          <a:prstGeom prst="rect">
            <a:avLst/>
          </a:prstGeom>
          <a:solidFill>
            <a:srgbClr val="FFFF00"/>
          </a:solidFill>
          <a:ln w="19050">
            <a:solidFill>
              <a:srgbClr val="000000"/>
            </a:solidFill>
          </a:ln>
        </p:spPr>
        <p:txBody>
          <a:bodyPr vert="horz" wrap="square" lIns="0" tIns="20320" rIns="0" bIns="0" rtlCol="0">
            <a:spAutoFit/>
          </a:bodyPr>
          <a:lstStyle/>
          <a:p>
            <a:pPr marL="77470" algn="ctr">
              <a:lnSpc>
                <a:spcPct val="100000"/>
              </a:lnSpc>
              <a:spcBef>
                <a:spcPts val="160"/>
              </a:spcBef>
            </a:pPr>
            <a:r>
              <a:rPr lang="en-US" sz="1200" b="1" spc="-15" dirty="0" smtClean="0">
                <a:latin typeface="Arial"/>
                <a:cs typeface="Arial"/>
                <a:hlinkClick r:id="rId2"/>
              </a:rPr>
              <a:t>Home</a:t>
            </a:r>
            <a:endParaRPr sz="1200" dirty="0">
              <a:latin typeface="Arial"/>
              <a:cs typeface="Arial"/>
            </a:endParaRPr>
          </a:p>
        </p:txBody>
      </p:sp>
      <p:sp>
        <p:nvSpPr>
          <p:cNvPr id="4" name="object 4"/>
          <p:cNvSpPr txBox="1"/>
          <p:nvPr/>
        </p:nvSpPr>
        <p:spPr>
          <a:xfrm>
            <a:off x="338772" y="788619"/>
            <a:ext cx="8608695" cy="2497479"/>
          </a:xfrm>
          <a:prstGeom prst="rect">
            <a:avLst/>
          </a:prstGeom>
        </p:spPr>
        <p:txBody>
          <a:bodyPr vert="horz" wrap="square" lIns="0" tIns="90805" rIns="0" bIns="0" rtlCol="0">
            <a:spAutoFit/>
          </a:bodyPr>
          <a:lstStyle/>
          <a:p>
            <a:pPr marL="2034539">
              <a:lnSpc>
                <a:spcPct val="100000"/>
              </a:lnSpc>
              <a:spcBef>
                <a:spcPts val="715"/>
              </a:spcBef>
            </a:pPr>
            <a:r>
              <a:rPr sz="1800" b="1" spc="-5" dirty="0" smtClean="0">
                <a:latin typeface="Arial"/>
                <a:cs typeface="Arial"/>
              </a:rPr>
              <a:t>1</a:t>
            </a:r>
            <a:r>
              <a:rPr lang="en-US" b="1" spc="-5" dirty="0" smtClean="0">
                <a:latin typeface="Arial"/>
                <a:cs typeface="Arial"/>
              </a:rPr>
              <a:t>4</a:t>
            </a:r>
            <a:r>
              <a:rPr sz="1800" b="1" spc="-5" dirty="0" smtClean="0">
                <a:latin typeface="Arial"/>
                <a:cs typeface="Arial"/>
              </a:rPr>
              <a:t>. </a:t>
            </a:r>
            <a:r>
              <a:rPr lang="en-US" b="1" spc="-5" dirty="0" smtClean="0">
                <a:latin typeface="Arial"/>
                <a:cs typeface="Arial"/>
              </a:rPr>
              <a:t>Main sources </a:t>
            </a:r>
            <a:r>
              <a:rPr lang="en-US" b="1" spc="-5" dirty="0">
                <a:latin typeface="Arial"/>
                <a:cs typeface="Arial"/>
              </a:rPr>
              <a:t>of information</a:t>
            </a:r>
            <a:endParaRPr sz="1800" dirty="0">
              <a:latin typeface="Arial"/>
              <a:cs typeface="Arial"/>
            </a:endParaRPr>
          </a:p>
          <a:p>
            <a:pPr marL="327660" marR="5080" indent="-314960">
              <a:lnSpc>
                <a:spcPts val="960"/>
              </a:lnSpc>
              <a:spcBef>
                <a:spcPts val="575"/>
              </a:spcBef>
              <a:buClr>
                <a:srgbClr val="000000"/>
              </a:buClr>
              <a:buAutoNum type="arabicPeriod" startAt="23"/>
              <a:tabLst>
                <a:tab pos="316865" algn="l"/>
                <a:tab pos="317500" algn="l"/>
              </a:tabLst>
            </a:pPr>
            <a:r>
              <a:rPr lang="lv-LV" sz="1000" u="sng" spc="-5" dirty="0">
                <a:solidFill>
                  <a:srgbClr val="CC0099"/>
                </a:solidFill>
                <a:uFill>
                  <a:solidFill>
                    <a:srgbClr val="CC0099"/>
                  </a:solidFill>
                </a:uFill>
                <a:latin typeface="Arial"/>
                <a:cs typeface="Arial"/>
                <a:hlinkClick r:id="rId3"/>
              </a:rPr>
              <a:t>http://worldwide.espacenet.com/publicationDetails/originalDocument?FT=D&amp;date=20080630&amp;DB=EPODOC&amp;locale=en_EP&amp;CC=EA&amp;NR=010137B </a:t>
            </a:r>
            <a:r>
              <a:rPr lang="lv-LV" sz="1000" u="sng" spc="-10" dirty="0">
                <a:solidFill>
                  <a:srgbClr val="CC0099"/>
                </a:solidFill>
                <a:uFill>
                  <a:solidFill>
                    <a:srgbClr val="CC0099"/>
                  </a:solidFill>
                </a:uFill>
                <a:latin typeface="Arial"/>
                <a:cs typeface="Arial"/>
                <a:hlinkClick r:id="rId3"/>
              </a:rPr>
              <a:t>1&amp;KC=B1&amp;ND=4</a:t>
            </a:r>
            <a:r>
              <a:rPr lang="lv-LV" sz="1000" spc="30" dirty="0">
                <a:solidFill>
                  <a:srgbClr val="CC0099"/>
                </a:solidFill>
                <a:latin typeface="Arial"/>
                <a:cs typeface="Arial"/>
              </a:rPr>
              <a:t> </a:t>
            </a:r>
            <a:r>
              <a:rPr lang="lv-LV" sz="1000" spc="-5" dirty="0">
                <a:latin typeface="Arial"/>
                <a:cs typeface="Arial"/>
              </a:rPr>
              <a:t>Matasov</a:t>
            </a:r>
            <a:r>
              <a:rPr lang="lv-LV" sz="1000" spc="-10" dirty="0">
                <a:latin typeface="Arial"/>
                <a:cs typeface="Arial"/>
              </a:rPr>
              <a:t> </a:t>
            </a:r>
            <a:r>
              <a:rPr lang="lv-LV" sz="1000" spc="-5" dirty="0">
                <a:latin typeface="Arial"/>
                <a:cs typeface="Arial"/>
              </a:rPr>
              <a:t>S.,</a:t>
            </a:r>
            <a:r>
              <a:rPr lang="lv-LV" sz="1000" spc="-10" dirty="0">
                <a:latin typeface="Arial"/>
                <a:cs typeface="Arial"/>
              </a:rPr>
              <a:t> </a:t>
            </a:r>
            <a:r>
              <a:rPr lang="lv-LV" sz="1000" dirty="0">
                <a:latin typeface="Arial"/>
                <a:cs typeface="Arial"/>
              </a:rPr>
              <a:t>Disposable</a:t>
            </a:r>
            <a:r>
              <a:rPr lang="lv-LV" sz="1000" spc="-65" dirty="0">
                <a:latin typeface="Arial"/>
                <a:cs typeface="Arial"/>
              </a:rPr>
              <a:t> </a:t>
            </a:r>
            <a:r>
              <a:rPr lang="lv-LV" sz="1000" dirty="0">
                <a:latin typeface="Arial"/>
                <a:cs typeface="Arial"/>
              </a:rPr>
              <a:t>Intestinal</a:t>
            </a:r>
            <a:r>
              <a:rPr lang="lv-LV" sz="1000" spc="-55" dirty="0">
                <a:latin typeface="Arial"/>
                <a:cs typeface="Arial"/>
              </a:rPr>
              <a:t> </a:t>
            </a:r>
            <a:r>
              <a:rPr lang="lv-LV" sz="1000" spc="-5" dirty="0">
                <a:latin typeface="Arial"/>
                <a:cs typeface="Arial"/>
              </a:rPr>
              <a:t>Intubator</a:t>
            </a:r>
            <a:r>
              <a:rPr lang="lv-LV" sz="1000" spc="-45" dirty="0">
                <a:latin typeface="Arial"/>
                <a:cs typeface="Arial"/>
              </a:rPr>
              <a:t> </a:t>
            </a:r>
            <a:r>
              <a:rPr lang="lv-LV" sz="1000" spc="-5" dirty="0">
                <a:latin typeface="Arial"/>
                <a:cs typeface="Arial"/>
              </a:rPr>
              <a:t>with </a:t>
            </a:r>
            <a:r>
              <a:rPr lang="lv-LV" sz="1000" dirty="0">
                <a:latin typeface="Arial"/>
                <a:cs typeface="Arial"/>
              </a:rPr>
              <a:t>Drain</a:t>
            </a:r>
            <a:r>
              <a:rPr lang="lv-LV" sz="1000" spc="-10" dirty="0">
                <a:latin typeface="Arial"/>
                <a:cs typeface="Arial"/>
              </a:rPr>
              <a:t> </a:t>
            </a:r>
            <a:r>
              <a:rPr lang="lv-LV" sz="1000" dirty="0">
                <a:latin typeface="Arial"/>
                <a:cs typeface="Arial"/>
              </a:rPr>
              <a:t>and</a:t>
            </a:r>
            <a:r>
              <a:rPr lang="lv-LV" sz="1000" spc="-30" dirty="0">
                <a:latin typeface="Arial"/>
                <a:cs typeface="Arial"/>
              </a:rPr>
              <a:t> </a:t>
            </a:r>
            <a:r>
              <a:rPr lang="lv-LV" sz="1000" dirty="0">
                <a:latin typeface="Arial"/>
                <a:cs typeface="Arial"/>
              </a:rPr>
              <a:t>Irrigator,</a:t>
            </a:r>
            <a:r>
              <a:rPr lang="lv-LV" sz="1000" spc="-75" dirty="0">
                <a:latin typeface="Arial"/>
                <a:cs typeface="Arial"/>
              </a:rPr>
              <a:t> </a:t>
            </a:r>
            <a:r>
              <a:rPr lang="lv-LV" sz="1000" dirty="0">
                <a:latin typeface="Arial"/>
                <a:cs typeface="Arial"/>
              </a:rPr>
              <a:t>patent</a:t>
            </a:r>
            <a:r>
              <a:rPr lang="lv-LV" sz="1000" spc="-50" dirty="0">
                <a:latin typeface="Arial"/>
                <a:cs typeface="Arial"/>
              </a:rPr>
              <a:t> </a:t>
            </a:r>
            <a:r>
              <a:rPr lang="lv-LV" sz="1000" dirty="0">
                <a:latin typeface="Arial"/>
                <a:cs typeface="Arial"/>
              </a:rPr>
              <a:t>of</a:t>
            </a:r>
            <a:r>
              <a:rPr lang="lv-LV" sz="1000" spc="-15" dirty="0">
                <a:latin typeface="Arial"/>
                <a:cs typeface="Arial"/>
              </a:rPr>
              <a:t> </a:t>
            </a:r>
            <a:r>
              <a:rPr lang="lv-LV" sz="1000" spc="-5" dirty="0">
                <a:latin typeface="Arial"/>
                <a:cs typeface="Arial"/>
              </a:rPr>
              <a:t>Canada</a:t>
            </a:r>
            <a:r>
              <a:rPr lang="lv-LV" sz="1000" spc="-25" dirty="0">
                <a:latin typeface="Arial"/>
                <a:cs typeface="Arial"/>
              </a:rPr>
              <a:t> </a:t>
            </a:r>
            <a:r>
              <a:rPr lang="lv-LV" sz="1000" spc="-5" dirty="0">
                <a:latin typeface="Arial"/>
                <a:cs typeface="Arial"/>
              </a:rPr>
              <a:t>CA2493909,</a:t>
            </a:r>
            <a:r>
              <a:rPr lang="lv-LV" sz="1000" spc="-75" dirty="0">
                <a:latin typeface="Arial"/>
                <a:cs typeface="Arial"/>
              </a:rPr>
              <a:t> </a:t>
            </a:r>
            <a:r>
              <a:rPr lang="lv-LV" sz="1000" spc="-5" dirty="0">
                <a:latin typeface="Arial"/>
                <a:cs typeface="Arial"/>
              </a:rPr>
              <a:t>31.12.2003.</a:t>
            </a:r>
            <a:endParaRPr lang="lv-LV" sz="1000" dirty="0">
              <a:latin typeface="Arial"/>
              <a:cs typeface="Arial"/>
            </a:endParaRPr>
          </a:p>
          <a:p>
            <a:pPr marL="223520" indent="-210820">
              <a:lnSpc>
                <a:spcPct val="100000"/>
              </a:lnSpc>
              <a:spcBef>
                <a:spcPts val="10"/>
              </a:spcBef>
              <a:buClr>
                <a:srgbClr val="000000"/>
              </a:buClr>
              <a:buAutoNum type="arabicPeriod" startAt="23"/>
              <a:tabLst>
                <a:tab pos="223520" algn="l"/>
              </a:tabLst>
            </a:pPr>
            <a:r>
              <a:rPr lang="lv-LV" sz="1000" u="sng" spc="-10" dirty="0">
                <a:solidFill>
                  <a:srgbClr val="CC0099"/>
                </a:solidFill>
                <a:uFill>
                  <a:solidFill>
                    <a:srgbClr val="CC0099"/>
                  </a:solidFill>
                </a:uFill>
                <a:latin typeface="Arial"/>
                <a:cs typeface="Arial"/>
                <a:hlinkClick r:id="rId4"/>
              </a:rPr>
              <a:t>   http://worldwide.espacenet.com/publicationDetails/originalDocument?CC=AU&amp;NR=2003264913A1&amp;KC=A1&amp;FT=D&amp;ND=5&amp;date=20040106&amp;DB</a:t>
            </a:r>
            <a:endParaRPr lang="lv-LV" sz="1000" dirty="0">
              <a:latin typeface="Arial"/>
              <a:cs typeface="Arial"/>
            </a:endParaRPr>
          </a:p>
          <a:p>
            <a:pPr marL="222885">
              <a:lnSpc>
                <a:spcPct val="100000"/>
              </a:lnSpc>
            </a:pPr>
            <a:r>
              <a:rPr lang="lv-LV" sz="1000" u="sng" spc="-5" dirty="0">
                <a:solidFill>
                  <a:srgbClr val="CC0099"/>
                </a:solidFill>
                <a:uFill>
                  <a:solidFill>
                    <a:srgbClr val="CC0099"/>
                  </a:solidFill>
                </a:uFill>
                <a:latin typeface="Arial"/>
                <a:cs typeface="Arial"/>
                <a:hlinkClick r:id="rId4"/>
              </a:rPr>
              <a:t>=EPODOC&amp;locale=en_EP</a:t>
            </a:r>
            <a:r>
              <a:rPr lang="lv-LV" sz="1000" spc="70" dirty="0">
                <a:solidFill>
                  <a:srgbClr val="CC0099"/>
                </a:solidFill>
                <a:latin typeface="Arial"/>
                <a:cs typeface="Arial"/>
              </a:rPr>
              <a:t> </a:t>
            </a:r>
            <a:r>
              <a:rPr lang="lv-LV" sz="1000" spc="-5" dirty="0">
                <a:latin typeface="Arial"/>
                <a:cs typeface="Arial"/>
              </a:rPr>
              <a:t>Matasov S., </a:t>
            </a:r>
            <a:r>
              <a:rPr lang="lv-LV" sz="1000" dirty="0">
                <a:latin typeface="Arial"/>
                <a:cs typeface="Arial"/>
              </a:rPr>
              <a:t>Disposable Intestinal Intubator </a:t>
            </a:r>
            <a:r>
              <a:rPr lang="lv-LV" sz="1000" spc="-5" dirty="0">
                <a:latin typeface="Arial"/>
                <a:cs typeface="Arial"/>
              </a:rPr>
              <a:t>with </a:t>
            </a:r>
            <a:r>
              <a:rPr lang="lv-LV" sz="1000" dirty="0">
                <a:latin typeface="Arial"/>
                <a:cs typeface="Arial"/>
              </a:rPr>
              <a:t>Drain and Irrigator, patent of Australia </a:t>
            </a:r>
            <a:r>
              <a:rPr lang="lv-LV" sz="1000" spc="-5" dirty="0">
                <a:latin typeface="Arial"/>
                <a:cs typeface="Arial"/>
              </a:rPr>
              <a:t>AU2003264913, 31.07.2008.</a:t>
            </a:r>
            <a:endParaRPr lang="lv-LV" sz="1000" dirty="0">
              <a:latin typeface="Arial"/>
              <a:cs typeface="Arial"/>
            </a:endParaRPr>
          </a:p>
          <a:p>
            <a:pPr marL="292100" marR="381635" indent="-292100">
              <a:lnSpc>
                <a:spcPct val="100000"/>
              </a:lnSpc>
              <a:buClr>
                <a:srgbClr val="000000"/>
              </a:buClr>
              <a:buAutoNum type="arabicPeriod" startAt="25"/>
              <a:tabLst>
                <a:tab pos="292100" algn="l"/>
              </a:tabLst>
            </a:pPr>
            <a:r>
              <a:rPr lang="lv-LV" sz="1000" u="sng" spc="-5" dirty="0">
                <a:solidFill>
                  <a:srgbClr val="CC0099"/>
                </a:solidFill>
                <a:uFill>
                  <a:solidFill>
                    <a:srgbClr val="CC0099"/>
                  </a:solidFill>
                </a:uFill>
                <a:latin typeface="Arial"/>
                <a:cs typeface="Arial"/>
                <a:hlinkClick r:id="rId5"/>
              </a:rPr>
              <a:t>http://worldwide.espacenet.com/publicationDetails/originalDocument?FT=D&amp;date=20091230&amp;DB=EPODOC&amp;locale=en_EP&amp;CC=CN&amp;NR=10 0574818C&amp;KC=C&amp;ND=4</a:t>
            </a:r>
            <a:r>
              <a:rPr lang="lv-LV" sz="1000" dirty="0">
                <a:solidFill>
                  <a:srgbClr val="CC0099"/>
                </a:solidFill>
                <a:latin typeface="Arial"/>
                <a:cs typeface="Arial"/>
                <a:hlinkClick r:id="rId5"/>
              </a:rPr>
              <a:t> </a:t>
            </a:r>
            <a:r>
              <a:rPr lang="lv-LV" sz="1000" spc="-5" dirty="0">
                <a:latin typeface="Arial"/>
                <a:cs typeface="Arial"/>
              </a:rPr>
              <a:t>Matasov</a:t>
            </a:r>
            <a:r>
              <a:rPr lang="lv-LV" sz="1000" spc="-15" dirty="0">
                <a:latin typeface="Arial"/>
                <a:cs typeface="Arial"/>
              </a:rPr>
              <a:t> </a:t>
            </a:r>
            <a:r>
              <a:rPr lang="lv-LV" sz="1000" spc="-5" dirty="0">
                <a:latin typeface="Arial"/>
                <a:cs typeface="Arial"/>
              </a:rPr>
              <a:t>S., </a:t>
            </a:r>
            <a:r>
              <a:rPr lang="lv-LV" sz="1000" dirty="0">
                <a:latin typeface="Arial"/>
                <a:cs typeface="Arial"/>
              </a:rPr>
              <a:t>Disposable</a:t>
            </a:r>
            <a:r>
              <a:rPr lang="lv-LV" sz="1000" spc="-65" dirty="0">
                <a:latin typeface="Arial"/>
                <a:cs typeface="Arial"/>
              </a:rPr>
              <a:t> </a:t>
            </a:r>
            <a:r>
              <a:rPr lang="lv-LV" sz="1000" dirty="0">
                <a:latin typeface="Arial"/>
                <a:cs typeface="Arial"/>
              </a:rPr>
              <a:t>Intestinal</a:t>
            </a:r>
            <a:r>
              <a:rPr lang="lv-LV" sz="1000" spc="-55" dirty="0">
                <a:latin typeface="Arial"/>
                <a:cs typeface="Arial"/>
              </a:rPr>
              <a:t> </a:t>
            </a:r>
            <a:r>
              <a:rPr lang="lv-LV" sz="1000" spc="-5" dirty="0">
                <a:latin typeface="Arial"/>
                <a:cs typeface="Arial"/>
              </a:rPr>
              <a:t>Intubator</a:t>
            </a:r>
            <a:r>
              <a:rPr lang="lv-LV" sz="1000" spc="-45" dirty="0">
                <a:latin typeface="Arial"/>
                <a:cs typeface="Arial"/>
              </a:rPr>
              <a:t> </a:t>
            </a:r>
            <a:r>
              <a:rPr lang="lv-LV" sz="1000" spc="-5" dirty="0">
                <a:latin typeface="Arial"/>
                <a:cs typeface="Arial"/>
              </a:rPr>
              <a:t>with</a:t>
            </a:r>
            <a:r>
              <a:rPr lang="lv-LV" sz="1000" spc="20" dirty="0">
                <a:latin typeface="Arial"/>
                <a:cs typeface="Arial"/>
              </a:rPr>
              <a:t> </a:t>
            </a:r>
            <a:r>
              <a:rPr lang="lv-LV" sz="1000" dirty="0">
                <a:latin typeface="Arial"/>
                <a:cs typeface="Arial"/>
              </a:rPr>
              <a:t>Drain</a:t>
            </a:r>
            <a:r>
              <a:rPr lang="lv-LV" sz="1000" spc="-30" dirty="0">
                <a:latin typeface="Arial"/>
                <a:cs typeface="Arial"/>
              </a:rPr>
              <a:t> </a:t>
            </a:r>
            <a:r>
              <a:rPr lang="lv-LV" sz="1000" dirty="0">
                <a:latin typeface="Arial"/>
                <a:cs typeface="Arial"/>
              </a:rPr>
              <a:t>and</a:t>
            </a:r>
            <a:r>
              <a:rPr lang="lv-LV" sz="1000" spc="-25" dirty="0">
                <a:latin typeface="Arial"/>
                <a:cs typeface="Arial"/>
              </a:rPr>
              <a:t> </a:t>
            </a:r>
            <a:r>
              <a:rPr lang="lv-LV" sz="1000" dirty="0">
                <a:latin typeface="Arial"/>
                <a:cs typeface="Arial"/>
              </a:rPr>
              <a:t>Irrigator,</a:t>
            </a:r>
            <a:r>
              <a:rPr lang="lv-LV" sz="1000" spc="-75" dirty="0">
                <a:latin typeface="Arial"/>
                <a:cs typeface="Arial"/>
              </a:rPr>
              <a:t> </a:t>
            </a:r>
            <a:r>
              <a:rPr lang="lv-LV" sz="1000" dirty="0">
                <a:latin typeface="Arial"/>
                <a:cs typeface="Arial"/>
              </a:rPr>
              <a:t>patent</a:t>
            </a:r>
            <a:r>
              <a:rPr lang="lv-LV" sz="1000" spc="-30" dirty="0">
                <a:latin typeface="Arial"/>
                <a:cs typeface="Arial"/>
              </a:rPr>
              <a:t> </a:t>
            </a:r>
            <a:r>
              <a:rPr lang="lv-LV" sz="1000" dirty="0">
                <a:latin typeface="Arial"/>
                <a:cs typeface="Arial"/>
              </a:rPr>
              <a:t>of</a:t>
            </a:r>
            <a:r>
              <a:rPr lang="lv-LV" sz="1000" spc="-15" dirty="0">
                <a:latin typeface="Arial"/>
                <a:cs typeface="Arial"/>
              </a:rPr>
              <a:t> </a:t>
            </a:r>
            <a:r>
              <a:rPr lang="lv-LV" sz="1000" dirty="0">
                <a:latin typeface="Arial"/>
                <a:cs typeface="Arial"/>
              </a:rPr>
              <a:t>China</a:t>
            </a:r>
            <a:r>
              <a:rPr lang="lv-LV" sz="1000" spc="-40" dirty="0">
                <a:latin typeface="Arial"/>
                <a:cs typeface="Arial"/>
              </a:rPr>
              <a:t> </a:t>
            </a:r>
            <a:r>
              <a:rPr lang="lv-LV" sz="1000" spc="-5" dirty="0">
                <a:latin typeface="Arial"/>
                <a:cs typeface="Arial"/>
              </a:rPr>
              <a:t>CN100574818,</a:t>
            </a:r>
            <a:r>
              <a:rPr lang="lv-LV" sz="1000" spc="-55" dirty="0">
                <a:latin typeface="Arial"/>
                <a:cs typeface="Arial"/>
              </a:rPr>
              <a:t> </a:t>
            </a:r>
            <a:r>
              <a:rPr lang="lv-LV" sz="1000" spc="-5" dirty="0">
                <a:latin typeface="Arial"/>
                <a:cs typeface="Arial"/>
              </a:rPr>
              <a:t>30.12.2009.</a:t>
            </a:r>
            <a:endParaRPr lang="lv-LV" sz="1000" dirty="0">
              <a:latin typeface="Arial"/>
              <a:cs typeface="Arial"/>
            </a:endParaRPr>
          </a:p>
          <a:p>
            <a:pPr marL="292100" marR="389255" indent="-292100">
              <a:lnSpc>
                <a:spcPct val="100000"/>
              </a:lnSpc>
              <a:buClr>
                <a:srgbClr val="000000"/>
              </a:buClr>
              <a:buAutoNum type="arabicPeriod" startAt="25"/>
              <a:tabLst>
                <a:tab pos="292100" algn="l"/>
              </a:tabLst>
            </a:pPr>
            <a:r>
              <a:rPr lang="lv-LV" sz="1000" u="sng" spc="-5" dirty="0">
                <a:solidFill>
                  <a:srgbClr val="CC0099"/>
                </a:solidFill>
                <a:uFill>
                  <a:solidFill>
                    <a:srgbClr val="CC0099"/>
                  </a:solidFill>
                </a:uFill>
                <a:latin typeface="Arial"/>
                <a:cs typeface="Arial"/>
                <a:hlinkClick r:id="rId6"/>
              </a:rPr>
              <a:t>http://worldwide.espacenet.com/publicationDetails/originalDocument?FT=D&amp;date=20071112&amp;DB=EPODOC&amp;locale=en_EP&amp;CC=UA&amp;NR=80 828C2&amp;KC=C2&amp;ND=4</a:t>
            </a:r>
            <a:r>
              <a:rPr lang="lv-LV" sz="1000" spc="-5" dirty="0">
                <a:solidFill>
                  <a:srgbClr val="CC0099"/>
                </a:solidFill>
                <a:latin typeface="Arial"/>
                <a:cs typeface="Arial"/>
                <a:hlinkClick r:id="rId6"/>
              </a:rPr>
              <a:t> </a:t>
            </a:r>
            <a:r>
              <a:rPr lang="lv-LV" sz="1000" spc="-5" dirty="0">
                <a:latin typeface="Arial"/>
                <a:cs typeface="Arial"/>
              </a:rPr>
              <a:t>Matasov</a:t>
            </a:r>
            <a:r>
              <a:rPr lang="lv-LV" sz="1000" spc="-15" dirty="0">
                <a:latin typeface="Arial"/>
                <a:cs typeface="Arial"/>
              </a:rPr>
              <a:t> </a:t>
            </a:r>
            <a:r>
              <a:rPr lang="lv-LV" sz="1000" spc="-5" dirty="0">
                <a:latin typeface="Arial"/>
                <a:cs typeface="Arial"/>
              </a:rPr>
              <a:t>S.,</a:t>
            </a:r>
            <a:r>
              <a:rPr lang="lv-LV" sz="1000" spc="-10" dirty="0">
                <a:latin typeface="Arial"/>
                <a:cs typeface="Arial"/>
              </a:rPr>
              <a:t> </a:t>
            </a:r>
            <a:r>
              <a:rPr lang="lv-LV" sz="1000" dirty="0">
                <a:latin typeface="Arial"/>
                <a:cs typeface="Arial"/>
              </a:rPr>
              <a:t>Disposable</a:t>
            </a:r>
            <a:r>
              <a:rPr lang="lv-LV" sz="1000" spc="-65" dirty="0">
                <a:latin typeface="Arial"/>
                <a:cs typeface="Arial"/>
              </a:rPr>
              <a:t> </a:t>
            </a:r>
            <a:r>
              <a:rPr lang="lv-LV" sz="1000" dirty="0">
                <a:latin typeface="Arial"/>
                <a:cs typeface="Arial"/>
              </a:rPr>
              <a:t>Intestinal</a:t>
            </a:r>
            <a:r>
              <a:rPr lang="lv-LV" sz="1000" spc="-55" dirty="0">
                <a:latin typeface="Arial"/>
                <a:cs typeface="Arial"/>
              </a:rPr>
              <a:t> </a:t>
            </a:r>
            <a:r>
              <a:rPr lang="lv-LV" sz="1000" spc="-5" dirty="0">
                <a:latin typeface="Arial"/>
                <a:cs typeface="Arial"/>
              </a:rPr>
              <a:t>Intubator</a:t>
            </a:r>
            <a:r>
              <a:rPr lang="lv-LV" sz="1000" spc="-45" dirty="0">
                <a:latin typeface="Arial"/>
                <a:cs typeface="Arial"/>
              </a:rPr>
              <a:t> </a:t>
            </a:r>
            <a:r>
              <a:rPr lang="lv-LV" sz="1000" spc="-5" dirty="0">
                <a:latin typeface="Arial"/>
                <a:cs typeface="Arial"/>
              </a:rPr>
              <a:t>with</a:t>
            </a:r>
            <a:r>
              <a:rPr lang="lv-LV" sz="1000" spc="15" dirty="0">
                <a:latin typeface="Arial"/>
                <a:cs typeface="Arial"/>
              </a:rPr>
              <a:t> </a:t>
            </a:r>
            <a:r>
              <a:rPr lang="lv-LV" sz="1000" dirty="0">
                <a:latin typeface="Arial"/>
                <a:cs typeface="Arial"/>
              </a:rPr>
              <a:t>Drain</a:t>
            </a:r>
            <a:r>
              <a:rPr lang="lv-LV" sz="1000" spc="-30" dirty="0">
                <a:latin typeface="Arial"/>
                <a:cs typeface="Arial"/>
              </a:rPr>
              <a:t> </a:t>
            </a:r>
            <a:r>
              <a:rPr lang="lv-LV" sz="1000" dirty="0">
                <a:latin typeface="Arial"/>
                <a:cs typeface="Arial"/>
              </a:rPr>
              <a:t>and</a:t>
            </a:r>
            <a:r>
              <a:rPr lang="lv-LV" sz="1000" spc="-30" dirty="0">
                <a:latin typeface="Arial"/>
                <a:cs typeface="Arial"/>
              </a:rPr>
              <a:t> </a:t>
            </a:r>
            <a:r>
              <a:rPr lang="lv-LV" sz="1000" dirty="0">
                <a:latin typeface="Arial"/>
                <a:cs typeface="Arial"/>
              </a:rPr>
              <a:t>Irrigator,</a:t>
            </a:r>
            <a:r>
              <a:rPr lang="lv-LV" sz="1000" spc="-75" dirty="0">
                <a:latin typeface="Arial"/>
                <a:cs typeface="Arial"/>
              </a:rPr>
              <a:t> </a:t>
            </a:r>
            <a:r>
              <a:rPr lang="lv-LV" sz="1000" dirty="0">
                <a:latin typeface="Arial"/>
                <a:cs typeface="Arial"/>
              </a:rPr>
              <a:t>patent</a:t>
            </a:r>
            <a:r>
              <a:rPr lang="lv-LV" sz="1000" spc="-35" dirty="0">
                <a:latin typeface="Arial"/>
                <a:cs typeface="Arial"/>
              </a:rPr>
              <a:t> </a:t>
            </a:r>
            <a:r>
              <a:rPr lang="lv-LV" sz="1000" dirty="0">
                <a:latin typeface="Arial"/>
                <a:cs typeface="Arial"/>
              </a:rPr>
              <a:t>of</a:t>
            </a:r>
            <a:r>
              <a:rPr lang="lv-LV" sz="1000" spc="-15" dirty="0">
                <a:latin typeface="Arial"/>
                <a:cs typeface="Arial"/>
              </a:rPr>
              <a:t> </a:t>
            </a:r>
            <a:r>
              <a:rPr lang="lv-LV" sz="1000" dirty="0">
                <a:latin typeface="Arial"/>
                <a:cs typeface="Arial"/>
              </a:rPr>
              <a:t>Ukraine</a:t>
            </a:r>
            <a:r>
              <a:rPr lang="lv-LV" sz="1000" spc="-45" dirty="0">
                <a:latin typeface="Arial"/>
                <a:cs typeface="Arial"/>
              </a:rPr>
              <a:t> </a:t>
            </a:r>
            <a:r>
              <a:rPr lang="lv-LV" sz="1000" spc="-5" dirty="0">
                <a:latin typeface="Arial"/>
                <a:cs typeface="Arial"/>
              </a:rPr>
              <a:t>UA80828,</a:t>
            </a:r>
            <a:r>
              <a:rPr lang="lv-LV" sz="1000" spc="-35" dirty="0">
                <a:latin typeface="Arial"/>
                <a:cs typeface="Arial"/>
              </a:rPr>
              <a:t> </a:t>
            </a:r>
            <a:r>
              <a:rPr lang="lv-LV" sz="1000" spc="-5" dirty="0">
                <a:latin typeface="Arial"/>
                <a:cs typeface="Arial"/>
              </a:rPr>
              <a:t>12.11.2007.</a:t>
            </a:r>
            <a:endParaRPr lang="lv-LV" sz="1000" dirty="0">
              <a:latin typeface="Arial"/>
              <a:cs typeface="Arial"/>
            </a:endParaRPr>
          </a:p>
          <a:p>
            <a:pPr marL="292100" marR="409575" indent="-292100">
              <a:lnSpc>
                <a:spcPct val="100000"/>
              </a:lnSpc>
              <a:buClr>
                <a:srgbClr val="000000"/>
              </a:buClr>
              <a:buAutoNum type="arabicPeriod" startAt="25"/>
              <a:tabLst>
                <a:tab pos="292100" algn="l"/>
              </a:tabLst>
            </a:pPr>
            <a:r>
              <a:rPr lang="lv-LV" sz="1000" u="sng" spc="-5" dirty="0">
                <a:solidFill>
                  <a:srgbClr val="CC0099"/>
                </a:solidFill>
                <a:uFill>
                  <a:solidFill>
                    <a:srgbClr val="CC0099"/>
                  </a:solidFill>
                </a:uFill>
                <a:latin typeface="Arial"/>
                <a:cs typeface="Arial"/>
                <a:hlinkClick r:id="rId7"/>
              </a:rPr>
              <a:t>http://worldwide.espacenet.com/publicationDetails/originalDocument?FT=D&amp;date=20030320&amp;DB=EPODOC&amp;locale=en_EP&amp;CC=LV&amp;NR=12</a:t>
            </a:r>
            <a:r>
              <a:rPr lang="lv-LV" sz="1000" u="sng" spc="-10" dirty="0">
                <a:solidFill>
                  <a:srgbClr val="CC0099"/>
                </a:solidFill>
                <a:uFill>
                  <a:solidFill>
                    <a:srgbClr val="CC0099"/>
                  </a:solidFill>
                </a:uFill>
                <a:latin typeface="Arial"/>
                <a:cs typeface="Arial"/>
                <a:hlinkClick r:id="rId7"/>
              </a:rPr>
              <a:t>963B&amp;KC=B&amp;ND=4</a:t>
            </a:r>
            <a:r>
              <a:rPr lang="lv-LV" sz="1000" spc="20" dirty="0">
                <a:solidFill>
                  <a:srgbClr val="CC0099"/>
                </a:solidFill>
                <a:latin typeface="Arial"/>
                <a:cs typeface="Arial"/>
                <a:hlinkClick r:id="rId7"/>
              </a:rPr>
              <a:t> </a:t>
            </a:r>
            <a:r>
              <a:rPr lang="lv-LV" sz="1000" spc="-5" dirty="0">
                <a:latin typeface="Arial"/>
                <a:cs typeface="Arial"/>
              </a:rPr>
              <a:t>Matasov</a:t>
            </a:r>
            <a:r>
              <a:rPr lang="lv-LV" sz="1000" dirty="0">
                <a:latin typeface="Arial"/>
                <a:cs typeface="Arial"/>
              </a:rPr>
              <a:t> </a:t>
            </a:r>
            <a:r>
              <a:rPr lang="lv-LV" sz="1000" spc="-5" dirty="0">
                <a:latin typeface="Arial"/>
                <a:cs typeface="Arial"/>
              </a:rPr>
              <a:t>S., </a:t>
            </a:r>
            <a:r>
              <a:rPr lang="lv-LV" sz="1000" dirty="0">
                <a:latin typeface="Arial"/>
                <a:cs typeface="Arial"/>
              </a:rPr>
              <a:t>Disposable</a:t>
            </a:r>
            <a:r>
              <a:rPr lang="lv-LV" sz="1000" spc="-60" dirty="0">
                <a:latin typeface="Arial"/>
                <a:cs typeface="Arial"/>
              </a:rPr>
              <a:t> </a:t>
            </a:r>
            <a:r>
              <a:rPr lang="lv-LV" sz="1000" dirty="0">
                <a:latin typeface="Arial"/>
                <a:cs typeface="Arial"/>
              </a:rPr>
              <a:t>anal</a:t>
            </a:r>
            <a:r>
              <a:rPr lang="lv-LV" sz="1000" spc="-25" dirty="0">
                <a:latin typeface="Arial"/>
                <a:cs typeface="Arial"/>
              </a:rPr>
              <a:t> </a:t>
            </a:r>
            <a:r>
              <a:rPr lang="lv-LV" sz="1000" dirty="0">
                <a:latin typeface="Arial"/>
                <a:cs typeface="Arial"/>
              </a:rPr>
              <a:t>Intubator</a:t>
            </a:r>
            <a:r>
              <a:rPr lang="lv-LV" sz="1000" spc="-40" dirty="0">
                <a:latin typeface="Arial"/>
                <a:cs typeface="Arial"/>
              </a:rPr>
              <a:t> </a:t>
            </a:r>
            <a:r>
              <a:rPr lang="lv-LV" sz="1000" spc="-5" dirty="0">
                <a:latin typeface="Arial"/>
                <a:cs typeface="Arial"/>
              </a:rPr>
              <a:t>with</a:t>
            </a:r>
            <a:r>
              <a:rPr lang="lv-LV" sz="1000" dirty="0">
                <a:latin typeface="Arial"/>
                <a:cs typeface="Arial"/>
              </a:rPr>
              <a:t> drainage</a:t>
            </a:r>
            <a:r>
              <a:rPr lang="lv-LV" sz="1000" spc="-60" dirty="0">
                <a:latin typeface="Arial"/>
                <a:cs typeface="Arial"/>
              </a:rPr>
              <a:t> </a:t>
            </a:r>
            <a:r>
              <a:rPr lang="lv-LV" sz="1000" dirty="0">
                <a:latin typeface="Arial"/>
                <a:cs typeface="Arial"/>
              </a:rPr>
              <a:t>and</a:t>
            </a:r>
            <a:r>
              <a:rPr lang="lv-LV" sz="1000" spc="-20" dirty="0">
                <a:latin typeface="Arial"/>
                <a:cs typeface="Arial"/>
              </a:rPr>
              <a:t> </a:t>
            </a:r>
            <a:r>
              <a:rPr lang="lv-LV" sz="1000" spc="-5" dirty="0">
                <a:latin typeface="Arial"/>
                <a:cs typeface="Arial"/>
              </a:rPr>
              <a:t>recanalizator-Irrigator,</a:t>
            </a:r>
            <a:r>
              <a:rPr lang="lv-LV" sz="1000" spc="-50" dirty="0">
                <a:latin typeface="Arial"/>
                <a:cs typeface="Arial"/>
              </a:rPr>
              <a:t> </a:t>
            </a:r>
            <a:r>
              <a:rPr lang="lv-LV" sz="1000" dirty="0">
                <a:latin typeface="Arial"/>
                <a:cs typeface="Arial"/>
              </a:rPr>
              <a:t>patent</a:t>
            </a:r>
            <a:r>
              <a:rPr lang="lv-LV" sz="1000" spc="-40" dirty="0">
                <a:latin typeface="Arial"/>
                <a:cs typeface="Arial"/>
              </a:rPr>
              <a:t> </a:t>
            </a:r>
            <a:r>
              <a:rPr lang="lv-LV" sz="1000" dirty="0">
                <a:latin typeface="Arial"/>
                <a:cs typeface="Arial"/>
              </a:rPr>
              <a:t>of</a:t>
            </a:r>
            <a:r>
              <a:rPr lang="lv-LV" sz="1000" spc="-5" dirty="0">
                <a:latin typeface="Arial"/>
                <a:cs typeface="Arial"/>
              </a:rPr>
              <a:t> </a:t>
            </a:r>
            <a:r>
              <a:rPr lang="lv-LV" sz="1000" dirty="0">
                <a:latin typeface="Arial"/>
                <a:cs typeface="Arial"/>
              </a:rPr>
              <a:t>Latvia</a:t>
            </a:r>
            <a:r>
              <a:rPr lang="lv-LV" sz="1000" spc="-45" dirty="0">
                <a:latin typeface="Arial"/>
                <a:cs typeface="Arial"/>
              </a:rPr>
              <a:t> </a:t>
            </a:r>
            <a:r>
              <a:rPr lang="lv-LV" sz="1000" dirty="0">
                <a:latin typeface="Arial"/>
                <a:cs typeface="Arial"/>
              </a:rPr>
              <a:t>LV12963,</a:t>
            </a:r>
            <a:r>
              <a:rPr lang="lv-LV" sz="1000" spc="-50" dirty="0">
                <a:latin typeface="Arial"/>
                <a:cs typeface="Arial"/>
              </a:rPr>
              <a:t> </a:t>
            </a:r>
            <a:r>
              <a:rPr lang="lv-LV" sz="1000" spc="-5" dirty="0">
                <a:latin typeface="Arial"/>
                <a:cs typeface="Arial"/>
              </a:rPr>
              <a:t>20.03.2003.</a:t>
            </a:r>
            <a:endParaRPr lang="lv-LV" sz="1000" dirty="0">
              <a:latin typeface="Arial"/>
              <a:cs typeface="Arial"/>
            </a:endParaRPr>
          </a:p>
          <a:p>
            <a:pPr marL="291465" indent="-278765">
              <a:lnSpc>
                <a:spcPts val="1080"/>
              </a:lnSpc>
              <a:buAutoNum type="arabicPeriod" startAt="25"/>
              <a:tabLst>
                <a:tab pos="292100" algn="l"/>
              </a:tabLst>
            </a:pPr>
            <a:r>
              <a:rPr lang="ru-RU" sz="1000" spc="-5" dirty="0">
                <a:latin typeface="Arial"/>
                <a:cs typeface="Arial"/>
              </a:rPr>
              <a:t>Матасов С.А. Проблемы и перспективы интубации кишечника, </a:t>
            </a:r>
            <a:r>
              <a:rPr lang="lv-LV" sz="1000" spc="-5" dirty="0">
                <a:latin typeface="Arial"/>
                <a:cs typeface="Arial"/>
                <a:hlinkClick r:id="rId8" action="ppaction://hlinkfile"/>
              </a:rPr>
              <a:t>book.pdf</a:t>
            </a:r>
            <a:r>
              <a:rPr lang="lv-LV" sz="1000" spc="-5" dirty="0">
                <a:latin typeface="Arial"/>
                <a:cs typeface="Arial"/>
              </a:rPr>
              <a:t> , </a:t>
            </a:r>
          </a:p>
          <a:p>
            <a:pPr marL="291465" indent="-278765">
              <a:lnSpc>
                <a:spcPts val="1080"/>
              </a:lnSpc>
              <a:buAutoNum type="arabicPeriod" startAt="25"/>
              <a:tabLst>
                <a:tab pos="292100" algn="l"/>
              </a:tabLst>
            </a:pPr>
            <a:r>
              <a:rPr lang="ru-RU" sz="1000" spc="-5" dirty="0">
                <a:latin typeface="Arial"/>
                <a:cs typeface="Arial"/>
              </a:rPr>
              <a:t>Матасов С.А. Асептический способ 1-моментной  резекции опухоли толстой кишки и устройство для его осуществления. Патентная заявка ЛР Р-12-66, 2012.</a:t>
            </a:r>
          </a:p>
          <a:p>
            <a:pPr marL="291465" indent="-278765">
              <a:lnSpc>
                <a:spcPts val="1080"/>
              </a:lnSpc>
              <a:buAutoNum type="arabicPeriod" startAt="25"/>
              <a:tabLst>
                <a:tab pos="292100" algn="l"/>
              </a:tabLst>
            </a:pPr>
            <a:r>
              <a:rPr lang="ru-RU" sz="1000" spc="-5" dirty="0" err="1">
                <a:latin typeface="Arial"/>
                <a:cs typeface="Arial"/>
              </a:rPr>
              <a:t>Ганичкин</a:t>
            </a:r>
            <a:r>
              <a:rPr lang="ru-RU" sz="1000" spc="-5" dirty="0">
                <a:latin typeface="Arial"/>
                <a:cs typeface="Arial"/>
              </a:rPr>
              <a:t> А.М. Рак толстой кишки, «Медицина», 1970, стр. 219.</a:t>
            </a:r>
            <a:endParaRPr lang="ru-RU" sz="1000" spc="-5" dirty="0">
              <a:latin typeface="Arial"/>
              <a:cs typeface="Arial"/>
            </a:endParaRPr>
          </a:p>
        </p:txBody>
      </p:sp>
      <p:pic>
        <p:nvPicPr>
          <p:cNvPr id="12" name="Рисунок 11">
            <a:hlinkClick r:id="" action="ppaction://hlinkshowjump?jump=previousslide"/>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13" name="TextBox 12"/>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2"/>
              </a:rPr>
              <a:t>www.coloncancer.lv</a:t>
            </a:r>
            <a:r>
              <a:rPr lang="en-US" sz="1200" dirty="0" smtClean="0">
                <a:solidFill>
                  <a:srgbClr val="FF0066"/>
                </a:solidFill>
              </a:rPr>
              <a:t> is obligatory</a:t>
            </a:r>
            <a:endParaRPr lang="ru-RU" sz="1200" dirty="0">
              <a:solidFill>
                <a:srgbClr val="FF0066"/>
              </a:solidFill>
            </a:endParaRPr>
          </a:p>
        </p:txBody>
      </p:sp>
      <p:sp>
        <p:nvSpPr>
          <p:cNvPr id="8"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nSpc>
                <a:spcPct val="100000"/>
              </a:lnSpc>
              <a:spcBef>
                <a:spcPts val="50"/>
              </a:spcBef>
            </a:pPr>
            <a:r>
              <a:rPr dirty="0" smtClean="0"/>
              <a:t>1</a:t>
            </a:r>
            <a:r>
              <a:rPr lang="en-US" dirty="0" smtClean="0"/>
              <a:t>4</a:t>
            </a:r>
            <a:endParaRPr dirty="0"/>
          </a:p>
        </p:txBody>
      </p:sp>
      <p:sp>
        <p:nvSpPr>
          <p:cNvPr id="9"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44000" y="2373000"/>
            <a:ext cx="3539998" cy="4116000"/>
          </a:xfrm>
          <a:prstGeom prst="rect">
            <a:avLst/>
          </a:prstGeom>
          <a:blipFill>
            <a:blip r:embed="rId3" cstate="print"/>
            <a:srcRect/>
            <a:stretch>
              <a:fillRect l="4568" t="-10829" r="-4568" b="-9337"/>
            </a:stretch>
          </a:blipFill>
          <a:ln>
            <a:noFill/>
          </a:ln>
        </p:spPr>
        <p:txBody>
          <a:bodyPr wrap="square" lIns="0" tIns="0" rIns="0" bIns="0" rtlCol="0"/>
          <a:lstStyle/>
          <a:p>
            <a:endParaRPr dirty="0"/>
          </a:p>
        </p:txBody>
      </p:sp>
      <p:sp>
        <p:nvSpPr>
          <p:cNvPr id="4"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
        <p:nvSpPr>
          <p:cNvPr id="11" name="object 11"/>
          <p:cNvSpPr txBox="1"/>
          <p:nvPr/>
        </p:nvSpPr>
        <p:spPr>
          <a:xfrm>
            <a:off x="4665307" y="5278016"/>
            <a:ext cx="4132114" cy="259045"/>
          </a:xfrm>
          <a:prstGeom prst="rect">
            <a:avLst/>
          </a:prstGeom>
        </p:spPr>
        <p:txBody>
          <a:bodyPr vert="horz" wrap="square" lIns="0" tIns="12700" rIns="0" bIns="0" rtlCol="0">
            <a:spAutoFit/>
          </a:bodyPr>
          <a:lstStyle/>
          <a:p>
            <a:pPr marL="12700" marR="5080" algn="just">
              <a:lnSpc>
                <a:spcPct val="100000"/>
              </a:lnSpc>
              <a:spcBef>
                <a:spcPts val="100"/>
              </a:spcBef>
            </a:pPr>
            <a:endParaRPr sz="1600" dirty="0">
              <a:latin typeface="Arial"/>
              <a:cs typeface="Arial"/>
            </a:endParaRPr>
          </a:p>
        </p:txBody>
      </p:sp>
      <p:sp>
        <p:nvSpPr>
          <p:cNvPr id="9" name="Rectangle 8"/>
          <p:cNvSpPr/>
          <p:nvPr/>
        </p:nvSpPr>
        <p:spPr>
          <a:xfrm>
            <a:off x="409424" y="1239525"/>
            <a:ext cx="8387997" cy="1231106"/>
          </a:xfrm>
          <a:prstGeom prst="rect">
            <a:avLst/>
          </a:prstGeom>
        </p:spPr>
        <p:txBody>
          <a:bodyPr wrap="square" lIns="0" tIns="0" rIns="0" bIns="0" anchor="t" anchorCtr="1">
            <a:spAutoFit/>
          </a:bodyPr>
          <a:lstStyle/>
          <a:p>
            <a:pPr marL="12700" marR="5080" algn="just">
              <a:spcBef>
                <a:spcPts val="100"/>
              </a:spcBef>
            </a:pPr>
            <a:r>
              <a:rPr lang="en-US" sz="1600" spc="-10" dirty="0">
                <a:latin typeface="Arial"/>
                <a:cs typeface="Arial"/>
              </a:rPr>
              <a:t>Mortality </a:t>
            </a:r>
            <a:r>
              <a:rPr lang="en-US" sz="1600" spc="-10" dirty="0" smtClean="0">
                <a:latin typeface="Arial"/>
                <a:cs typeface="Arial"/>
              </a:rPr>
              <a:t>figures after large intestine cancer operations are highly </a:t>
            </a:r>
            <a:r>
              <a:rPr lang="en-US" sz="1600" dirty="0" smtClean="0">
                <a:latin typeface="Arial"/>
                <a:cs typeface="Arial"/>
              </a:rPr>
              <a:t>heterogeneous</a:t>
            </a:r>
            <a:r>
              <a:rPr lang="ru-RU" sz="1600" spc="-20" dirty="0" smtClean="0">
                <a:latin typeface="Arial"/>
                <a:cs typeface="Arial"/>
              </a:rPr>
              <a:t>. </a:t>
            </a:r>
            <a:r>
              <a:rPr lang="en-US" sz="1600" spc="5" dirty="0" smtClean="0">
                <a:latin typeface="Arial"/>
                <a:cs typeface="Arial"/>
              </a:rPr>
              <a:t>For example</a:t>
            </a:r>
            <a:r>
              <a:rPr lang="ru-RU" sz="1600" spc="5" dirty="0" smtClean="0">
                <a:latin typeface="Arial"/>
                <a:cs typeface="Arial"/>
              </a:rPr>
              <a:t>, </a:t>
            </a:r>
            <a:r>
              <a:rPr lang="en-US" sz="1600" spc="5" dirty="0">
                <a:latin typeface="Arial"/>
                <a:cs typeface="Arial"/>
              </a:rPr>
              <a:t>according </a:t>
            </a:r>
            <a:r>
              <a:rPr lang="en-US" sz="1600" spc="5" dirty="0" smtClean="0">
                <a:latin typeface="Arial"/>
                <a:cs typeface="Arial"/>
              </a:rPr>
              <a:t>to Germany data, during </a:t>
            </a:r>
            <a:r>
              <a:rPr lang="en-US" sz="1600" spc="5" dirty="0">
                <a:latin typeface="Arial"/>
                <a:cs typeface="Arial"/>
              </a:rPr>
              <a:t>30 days after primary anastomosis died </a:t>
            </a:r>
            <a:r>
              <a:rPr lang="en-US" sz="1600" b="1" spc="5" dirty="0">
                <a:latin typeface="Arial"/>
                <a:cs typeface="Arial"/>
              </a:rPr>
              <a:t>12%</a:t>
            </a:r>
            <a:r>
              <a:rPr lang="en-US" sz="1600" spc="5" dirty="0">
                <a:latin typeface="Arial"/>
                <a:cs typeface="Arial"/>
              </a:rPr>
              <a:t> of patients, </a:t>
            </a:r>
            <a:r>
              <a:rPr lang="en-US" sz="1600" spc="5" dirty="0" smtClean="0">
                <a:latin typeface="Arial"/>
                <a:cs typeface="Arial"/>
              </a:rPr>
              <a:t>and after </a:t>
            </a:r>
            <a:r>
              <a:rPr lang="en-US" sz="1600" spc="5" dirty="0">
                <a:latin typeface="Arial"/>
                <a:cs typeface="Arial"/>
              </a:rPr>
              <a:t>Hartmann operation - </a:t>
            </a:r>
            <a:r>
              <a:rPr lang="ru-RU" sz="1600" b="1" spc="10" dirty="0">
                <a:latin typeface="Arial"/>
                <a:cs typeface="Arial"/>
              </a:rPr>
              <a:t>25% </a:t>
            </a:r>
            <a:r>
              <a:rPr lang="ru-RU" sz="1600" u="heavy" dirty="0">
                <a:uFill>
                  <a:solidFill>
                    <a:srgbClr val="CC0099"/>
                  </a:solidFill>
                </a:uFill>
                <a:latin typeface="Arial"/>
                <a:cs typeface="Arial"/>
                <a:hlinkClick r:id="rId4"/>
              </a:rPr>
              <a:t>[1]</a:t>
            </a:r>
            <a:r>
              <a:rPr lang="ru-RU" sz="1600" dirty="0">
                <a:latin typeface="Arial"/>
                <a:cs typeface="Arial"/>
              </a:rPr>
              <a:t>; </a:t>
            </a:r>
            <a:r>
              <a:rPr lang="en-US" sz="1600" spc="5" dirty="0" smtClean="0">
                <a:latin typeface="Arial"/>
                <a:cs typeface="Arial"/>
              </a:rPr>
              <a:t>in an article </a:t>
            </a:r>
            <a:r>
              <a:rPr lang="en-US" sz="1600" spc="5" dirty="0">
                <a:latin typeface="Arial"/>
                <a:cs typeface="Arial"/>
              </a:rPr>
              <a:t>from UK the last figure is higher </a:t>
            </a:r>
            <a:r>
              <a:rPr lang="ru-RU" sz="1600" dirty="0">
                <a:latin typeface="Arial"/>
                <a:cs typeface="Arial"/>
              </a:rPr>
              <a:t>- </a:t>
            </a:r>
            <a:r>
              <a:rPr lang="ru-RU" sz="1600" b="1" spc="10" dirty="0">
                <a:latin typeface="Arial"/>
                <a:cs typeface="Arial"/>
              </a:rPr>
              <a:t>30% </a:t>
            </a:r>
            <a:r>
              <a:rPr lang="ru-RU" sz="1600" u="heavy" spc="5" dirty="0">
                <a:uFill>
                  <a:solidFill>
                    <a:srgbClr val="CC0099"/>
                  </a:solidFill>
                </a:uFill>
                <a:latin typeface="Arial"/>
                <a:cs typeface="Arial"/>
                <a:hlinkClick r:id="rId5"/>
              </a:rPr>
              <a:t>[2]</a:t>
            </a:r>
            <a:r>
              <a:rPr lang="ru-RU" sz="1600" spc="5" dirty="0">
                <a:latin typeface="Arial"/>
                <a:cs typeface="Arial"/>
              </a:rPr>
              <a:t>. </a:t>
            </a:r>
            <a:r>
              <a:rPr lang="en-US" sz="1600" spc="5" dirty="0" smtClean="0">
                <a:latin typeface="Arial"/>
                <a:cs typeface="Arial"/>
              </a:rPr>
              <a:t>Usually: </a:t>
            </a:r>
            <a:r>
              <a:rPr lang="ru-RU" sz="1600" b="1" spc="5" dirty="0">
                <a:latin typeface="Arial"/>
                <a:cs typeface="Arial"/>
              </a:rPr>
              <a:t>6-39% </a:t>
            </a:r>
            <a:r>
              <a:rPr lang="ru-RU" sz="1600" u="heavy" dirty="0">
                <a:uFill>
                  <a:solidFill>
                    <a:srgbClr val="CC0099"/>
                  </a:solidFill>
                </a:uFill>
                <a:latin typeface="Arial"/>
                <a:cs typeface="Arial"/>
                <a:hlinkClick r:id="rId6"/>
              </a:rPr>
              <a:t>[3]</a:t>
            </a:r>
            <a:r>
              <a:rPr lang="ru-RU" sz="1600" dirty="0">
                <a:latin typeface="Arial"/>
                <a:cs typeface="Arial"/>
              </a:rPr>
              <a:t>, </a:t>
            </a:r>
            <a:r>
              <a:rPr lang="ru-RU" sz="1600" b="1" spc="5" dirty="0">
                <a:latin typeface="Arial"/>
                <a:cs typeface="Arial"/>
              </a:rPr>
              <a:t>6-22% </a:t>
            </a:r>
            <a:r>
              <a:rPr lang="ru-RU" sz="1600" u="heavy" dirty="0">
                <a:uFill>
                  <a:solidFill>
                    <a:srgbClr val="CC0099"/>
                  </a:solidFill>
                </a:uFill>
                <a:latin typeface="Arial"/>
                <a:cs typeface="Arial"/>
                <a:hlinkClick r:id="rId7"/>
              </a:rPr>
              <a:t>[4]</a:t>
            </a:r>
            <a:r>
              <a:rPr lang="ru-RU" sz="1600" dirty="0">
                <a:latin typeface="Arial"/>
                <a:cs typeface="Arial"/>
              </a:rPr>
              <a:t>, </a:t>
            </a:r>
            <a:r>
              <a:rPr lang="ru-RU" sz="1600" b="1" spc="5" dirty="0">
                <a:latin typeface="Arial"/>
                <a:cs typeface="Arial"/>
              </a:rPr>
              <a:t>25% </a:t>
            </a:r>
            <a:r>
              <a:rPr lang="ru-RU" sz="1600" u="heavy" dirty="0">
                <a:uFill>
                  <a:solidFill>
                    <a:srgbClr val="CC0099"/>
                  </a:solidFill>
                </a:uFill>
                <a:latin typeface="Arial"/>
                <a:cs typeface="Arial"/>
                <a:hlinkClick r:id="rId8"/>
              </a:rPr>
              <a:t>[5]</a:t>
            </a:r>
            <a:r>
              <a:rPr lang="ru-RU" sz="1600" dirty="0">
                <a:latin typeface="Arial"/>
                <a:cs typeface="Arial"/>
              </a:rPr>
              <a:t> </a:t>
            </a:r>
            <a:r>
              <a:rPr lang="en-US" sz="1600" dirty="0" smtClean="0">
                <a:latin typeface="Arial"/>
                <a:cs typeface="Arial"/>
              </a:rPr>
              <a:t>of mortality </a:t>
            </a:r>
            <a:r>
              <a:rPr lang="en-US" sz="1600" spc="5" dirty="0" smtClean="0">
                <a:latin typeface="Arial"/>
                <a:cs typeface="Arial"/>
              </a:rPr>
              <a:t>is </a:t>
            </a:r>
            <a:r>
              <a:rPr lang="en-US" sz="1600" spc="5" dirty="0">
                <a:latin typeface="Arial"/>
                <a:cs typeface="Arial"/>
              </a:rPr>
              <a:t>associated with anastomotic </a:t>
            </a:r>
            <a:r>
              <a:rPr lang="en-US" sz="1600" spc="5" dirty="0" smtClean="0">
                <a:latin typeface="Arial"/>
                <a:cs typeface="Arial"/>
              </a:rPr>
              <a:t>leak</a:t>
            </a:r>
            <a:r>
              <a:rPr lang="ru-RU" sz="1600" spc="-5" dirty="0" smtClean="0">
                <a:latin typeface="Arial"/>
                <a:cs typeface="Arial"/>
              </a:rPr>
              <a:t>.</a:t>
            </a:r>
            <a:r>
              <a:rPr lang="en-US" sz="1600" spc="-5" dirty="0" smtClean="0">
                <a:latin typeface="Arial"/>
                <a:cs typeface="Arial"/>
              </a:rPr>
              <a:t> </a:t>
            </a:r>
            <a:endParaRPr lang="ru-RU" sz="1600" spc="-10" dirty="0" smtClean="0">
              <a:latin typeface="Arial"/>
              <a:cs typeface="Arial"/>
            </a:endParaRPr>
          </a:p>
        </p:txBody>
      </p:sp>
      <p:sp>
        <p:nvSpPr>
          <p:cNvPr id="13"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gn="ctr">
              <a:lnSpc>
                <a:spcPct val="100000"/>
              </a:lnSpc>
              <a:spcBef>
                <a:spcPts val="50"/>
              </a:spcBef>
            </a:pPr>
            <a:r>
              <a:rPr lang="en-US" dirty="0" smtClean="0"/>
              <a:t>2</a:t>
            </a:r>
            <a:endParaRPr dirty="0"/>
          </a:p>
        </p:txBody>
      </p:sp>
      <p:sp>
        <p:nvSpPr>
          <p:cNvPr id="21" name="Rectangle 20"/>
          <p:cNvSpPr/>
          <p:nvPr/>
        </p:nvSpPr>
        <p:spPr>
          <a:xfrm>
            <a:off x="0" y="849868"/>
            <a:ext cx="9220200" cy="369332"/>
          </a:xfrm>
          <a:prstGeom prst="rect">
            <a:avLst/>
          </a:prstGeom>
        </p:spPr>
        <p:txBody>
          <a:bodyPr wrap="square">
            <a:spAutoFit/>
          </a:bodyPr>
          <a:lstStyle/>
          <a:p>
            <a:pPr marL="12700" algn="ctr">
              <a:lnSpc>
                <a:spcPct val="100000"/>
              </a:lnSpc>
            </a:pPr>
            <a:r>
              <a:rPr lang="en-US" b="1" spc="-5" dirty="0" smtClean="0">
                <a:latin typeface="Arial"/>
                <a:cs typeface="Arial"/>
              </a:rPr>
              <a:t>2</a:t>
            </a:r>
            <a:r>
              <a:rPr lang="ru-RU" b="1" spc="-5" dirty="0" smtClean="0">
                <a:latin typeface="Arial"/>
                <a:cs typeface="Arial"/>
              </a:rPr>
              <a:t>. </a:t>
            </a:r>
            <a:r>
              <a:rPr lang="en-US" b="1" spc="-5" dirty="0">
                <a:latin typeface="Arial"/>
                <a:cs typeface="Arial"/>
              </a:rPr>
              <a:t>Mortality and anastomotic leak following operations on large intestine</a:t>
            </a:r>
            <a:endParaRPr lang="ru-RU" dirty="0">
              <a:latin typeface="Arial"/>
              <a:cs typeface="Arial"/>
            </a:endParaRPr>
          </a:p>
        </p:txBody>
      </p:sp>
      <p:sp>
        <p:nvSpPr>
          <p:cNvPr id="3" name="Прямоугольник 2"/>
          <p:cNvSpPr/>
          <p:nvPr/>
        </p:nvSpPr>
        <p:spPr>
          <a:xfrm>
            <a:off x="304800" y="4267200"/>
            <a:ext cx="5015400" cy="2308324"/>
          </a:xfrm>
          <a:prstGeom prst="rect">
            <a:avLst/>
          </a:prstGeom>
        </p:spPr>
        <p:txBody>
          <a:bodyPr wrap="square">
            <a:spAutoFit/>
          </a:bodyPr>
          <a:lstStyle/>
          <a:p>
            <a:pPr marL="12700" marR="5080" algn="just">
              <a:spcBef>
                <a:spcPts val="500"/>
              </a:spcBef>
            </a:pPr>
            <a:r>
              <a:rPr lang="en-US" sz="1600" dirty="0" smtClean="0">
                <a:latin typeface="Arial" panose="020B0604020202020204" pitchFamily="34" charset="0"/>
                <a:cs typeface="Arial" panose="020B0604020202020204" pitchFamily="34" charset="0"/>
              </a:rPr>
              <a:t>A leak </a:t>
            </a:r>
            <a:r>
              <a:rPr lang="en-US" sz="1600" dirty="0">
                <a:latin typeface="Arial" panose="020B0604020202020204" pitchFamily="34" charset="0"/>
                <a:cs typeface="Arial" panose="020B0604020202020204" pitchFamily="34" charset="0"/>
              </a:rPr>
              <a:t>is the result of poor preparation of </a:t>
            </a:r>
            <a:r>
              <a:rPr lang="en-US" sz="1600" dirty="0" smtClean="0">
                <a:latin typeface="Arial" panose="020B0604020202020204" pitchFamily="34" charset="0"/>
                <a:cs typeface="Arial" panose="020B0604020202020204" pitchFamily="34" charset="0"/>
              </a:rPr>
              <a:t>large intestine for application of </a:t>
            </a:r>
            <a:r>
              <a:rPr lang="en-US" sz="1600" dirty="0">
                <a:latin typeface="Arial" panose="020B0604020202020204" pitchFamily="34" charset="0"/>
                <a:cs typeface="Arial" panose="020B0604020202020204" pitchFamily="34" charset="0"/>
              </a:rPr>
              <a:t>anastomosis. The impossibility of its emptying and lavage in </a:t>
            </a:r>
            <a:r>
              <a:rPr lang="en-US" sz="1600" dirty="0" smtClean="0">
                <a:latin typeface="Arial" panose="020B0604020202020204" pitchFamily="34" charset="0"/>
                <a:cs typeface="Arial" panose="020B0604020202020204" pitchFamily="34" charset="0"/>
              </a:rPr>
              <a:t>case of ileus has born 4 </a:t>
            </a:r>
            <a:r>
              <a:rPr lang="en-US" sz="1600" dirty="0">
                <a:latin typeface="Arial" panose="020B0604020202020204" pitchFamily="34" charset="0"/>
                <a:cs typeface="Arial" panose="020B0604020202020204" pitchFamily="34" charset="0"/>
              </a:rPr>
              <a:t>groups of combined </a:t>
            </a:r>
            <a:r>
              <a:rPr lang="en-US" sz="1600" dirty="0" smtClean="0">
                <a:latin typeface="Arial" panose="020B0604020202020204" pitchFamily="34" charset="0"/>
                <a:cs typeface="Arial" panose="020B0604020202020204" pitchFamily="34" charset="0"/>
              </a:rPr>
              <a:t>methods, </a:t>
            </a:r>
            <a:r>
              <a:rPr lang="en-US" sz="1600" dirty="0">
                <a:latin typeface="Arial" panose="020B0604020202020204" pitchFamily="34" charset="0"/>
                <a:cs typeface="Arial" panose="020B0604020202020204" pitchFamily="34" charset="0"/>
              </a:rPr>
              <a:t>including acts </a:t>
            </a:r>
            <a:r>
              <a:rPr lang="en-US" sz="1600" dirty="0" smtClean="0">
                <a:latin typeface="Arial" panose="020B0604020202020204" pitchFamily="34" charset="0"/>
                <a:cs typeface="Arial" panose="020B0604020202020204" pitchFamily="34" charset="0"/>
              </a:rPr>
              <a:t>of intestines </a:t>
            </a:r>
            <a:r>
              <a:rPr lang="en-US" sz="1600" dirty="0">
                <a:latin typeface="Arial" panose="020B0604020202020204" pitchFamily="34" charset="0"/>
                <a:cs typeface="Arial" panose="020B0604020202020204" pitchFamily="34" charset="0"/>
              </a:rPr>
              <a:t>formation </a:t>
            </a:r>
            <a:r>
              <a:rPr lang="en-US" sz="1600" dirty="0" smtClean="0">
                <a:latin typeface="Arial" panose="020B0604020202020204" pitchFamily="34" charset="0"/>
                <a:cs typeface="Arial" panose="020B0604020202020204" pitchFamily="34" charset="0"/>
              </a:rPr>
              <a:t>for </a:t>
            </a:r>
            <a:r>
              <a:rPr lang="en-US" sz="1600" dirty="0">
                <a:latin typeface="Arial" panose="020B0604020202020204" pitchFamily="34" charset="0"/>
                <a:cs typeface="Arial" panose="020B0604020202020204" pitchFamily="34" charset="0"/>
              </a:rPr>
              <a:t>withdrawal </a:t>
            </a:r>
            <a:r>
              <a:rPr lang="en-US" sz="1600" dirty="0" smtClean="0">
                <a:latin typeface="Arial" panose="020B0604020202020204" pitchFamily="34" charset="0"/>
                <a:cs typeface="Arial" panose="020B0604020202020204" pitchFamily="34" charset="0"/>
              </a:rPr>
              <a:t>of contents. However</a:t>
            </a:r>
            <a:r>
              <a:rPr lang="en-US" sz="1600" dirty="0">
                <a:latin typeface="Arial" panose="020B0604020202020204" pitchFamily="34" charset="0"/>
                <a:cs typeface="Arial" panose="020B0604020202020204" pitchFamily="34" charset="0"/>
              </a:rPr>
              <a:t>, both primary and secondary </a:t>
            </a:r>
            <a:r>
              <a:rPr lang="en-US" sz="1600" dirty="0" smtClean="0">
                <a:latin typeface="Arial" panose="020B0604020202020204" pitchFamily="34" charset="0"/>
                <a:cs typeface="Arial" panose="020B0604020202020204" pitchFamily="34" charset="0"/>
              </a:rPr>
              <a:t>anastomosis</a:t>
            </a:r>
            <a:r>
              <a:rPr lang="en-US" sz="1600" dirty="0">
                <a:latin typeface="Arial" panose="020B0604020202020204" pitchFamily="34" charset="0"/>
                <a:cs typeface="Arial" panose="020B0604020202020204" pitchFamily="34" charset="0"/>
              </a:rPr>
              <a:t>, as well as unloading </a:t>
            </a:r>
            <a:r>
              <a:rPr lang="en-US" sz="1600" dirty="0" smtClean="0">
                <a:latin typeface="Arial" panose="020B0604020202020204" pitchFamily="34" charset="0"/>
                <a:cs typeface="Arial" panose="020B0604020202020204" pitchFamily="34" charset="0"/>
              </a:rPr>
              <a:t>stoma, </a:t>
            </a:r>
            <a:r>
              <a:rPr lang="en-US" sz="1600" dirty="0">
                <a:latin typeface="Arial" panose="020B0604020202020204" pitchFamily="34" charset="0"/>
                <a:cs typeface="Arial" panose="020B0604020202020204" pitchFamily="34" charset="0"/>
              </a:rPr>
              <a:t>are </a:t>
            </a:r>
            <a:r>
              <a:rPr lang="en-US" sz="1600" dirty="0" smtClean="0">
                <a:latin typeface="Arial" panose="020B0604020202020204" pitchFamily="34" charset="0"/>
                <a:cs typeface="Arial" panose="020B0604020202020204" pitchFamily="34" charset="0"/>
              </a:rPr>
              <a:t>leaking. </a:t>
            </a:r>
            <a:r>
              <a:rPr lang="en-US" sz="1600" dirty="0">
                <a:latin typeface="Arial" panose="020B0604020202020204" pitchFamily="34" charset="0"/>
                <a:cs typeface="Arial" panose="020B0604020202020204" pitchFamily="34" charset="0"/>
              </a:rPr>
              <a:t>It should be noted that </a:t>
            </a:r>
            <a:r>
              <a:rPr lang="en-US" sz="1600" dirty="0" smtClean="0">
                <a:latin typeface="Arial" panose="020B0604020202020204" pitchFamily="34" charset="0"/>
                <a:cs typeface="Arial" panose="020B0604020202020204" pitchFamily="34" charset="0"/>
              </a:rPr>
              <a:t>forming, </a:t>
            </a:r>
            <a:r>
              <a:rPr lang="en-US" sz="1600" dirty="0">
                <a:latin typeface="Arial" panose="020B0604020202020204" pitchFamily="34" charset="0"/>
                <a:cs typeface="Arial" panose="020B0604020202020204" pitchFamily="34" charset="0"/>
              </a:rPr>
              <a:t>keeping, closing </a:t>
            </a:r>
            <a:r>
              <a:rPr lang="en-US" sz="1600" dirty="0" smtClean="0">
                <a:latin typeface="Arial" panose="020B0604020202020204" pitchFamily="34" charset="0"/>
                <a:cs typeface="Arial" panose="020B0604020202020204" pitchFamily="34" charset="0"/>
              </a:rPr>
              <a:t>of stoma </a:t>
            </a:r>
            <a:r>
              <a:rPr lang="en-US" sz="1600" dirty="0">
                <a:latin typeface="Arial" panose="020B0604020202020204" pitchFamily="34" charset="0"/>
                <a:cs typeface="Arial" panose="020B0604020202020204" pitchFamily="34" charset="0"/>
              </a:rPr>
              <a:t>requires considerable </a:t>
            </a:r>
            <a:r>
              <a:rPr lang="en-US" sz="1600" dirty="0" smtClean="0">
                <a:latin typeface="Arial" panose="020B0604020202020204" pitchFamily="34" charset="0"/>
                <a:cs typeface="Arial" panose="020B0604020202020204" pitchFamily="34" charset="0"/>
              </a:rPr>
              <a:t>efforts.</a:t>
            </a:r>
            <a:endParaRPr lang="ru-RU" sz="1600" dirty="0" smtClean="0">
              <a:latin typeface="Arial" panose="020B0604020202020204" pitchFamily="34" charset="0"/>
              <a:cs typeface="Arial" panose="020B0604020202020204" pitchFamily="34" charset="0"/>
            </a:endParaRPr>
          </a:p>
        </p:txBody>
      </p:sp>
      <p:sp>
        <p:nvSpPr>
          <p:cNvPr id="7" name="Прямоугольник 6"/>
          <p:cNvSpPr/>
          <p:nvPr/>
        </p:nvSpPr>
        <p:spPr>
          <a:xfrm>
            <a:off x="304800" y="2470631"/>
            <a:ext cx="5029200" cy="1815882"/>
          </a:xfrm>
          <a:prstGeom prst="rect">
            <a:avLst/>
          </a:prstGeom>
        </p:spPr>
        <p:txBody>
          <a:bodyPr wrap="square">
            <a:spAutoFit/>
          </a:bodyPr>
          <a:lstStyle/>
          <a:p>
            <a:pPr marL="12700" marR="5080" algn="just">
              <a:spcBef>
                <a:spcPts val="500"/>
              </a:spcBef>
            </a:pPr>
            <a:r>
              <a:rPr lang="en-US" sz="1600" spc="-10" dirty="0">
                <a:latin typeface="Arial"/>
                <a:cs typeface="Arial"/>
              </a:rPr>
              <a:t>An </a:t>
            </a:r>
            <a:r>
              <a:rPr lang="en-US" sz="1600" spc="-10" dirty="0" smtClean="0">
                <a:latin typeface="Arial"/>
                <a:cs typeface="Arial"/>
              </a:rPr>
              <a:t>average leak rate of </a:t>
            </a:r>
            <a:r>
              <a:rPr lang="ru-RU" sz="1600" b="1" spc="-30" dirty="0" smtClean="0">
                <a:latin typeface="Arial"/>
                <a:cs typeface="Arial"/>
              </a:rPr>
              <a:t>11%</a:t>
            </a:r>
            <a:r>
              <a:rPr lang="ru-RU" sz="1600" spc="-30" dirty="0">
                <a:latin typeface="Arial"/>
                <a:cs typeface="Arial"/>
              </a:rPr>
              <a:t> </a:t>
            </a:r>
            <a:r>
              <a:rPr lang="lv-LV" sz="1600" spc="-30" dirty="0">
                <a:latin typeface="Arial"/>
                <a:cs typeface="Arial"/>
                <a:hlinkClick r:id="rId9"/>
              </a:rPr>
              <a:t>[6]</a:t>
            </a:r>
            <a:r>
              <a:rPr lang="lv-LV" sz="1600" spc="-30" dirty="0">
                <a:latin typeface="Arial"/>
                <a:cs typeface="Arial"/>
              </a:rPr>
              <a:t> </a:t>
            </a:r>
            <a:r>
              <a:rPr lang="en-US" sz="1600" spc="-30" dirty="0" smtClean="0">
                <a:latin typeface="Arial"/>
                <a:cs typeface="Arial"/>
              </a:rPr>
              <a:t>disorientates</a:t>
            </a:r>
            <a:r>
              <a:rPr lang="ru-RU" sz="1600" spc="-30" dirty="0" smtClean="0">
                <a:latin typeface="Arial"/>
                <a:cs typeface="Arial"/>
              </a:rPr>
              <a:t>.</a:t>
            </a:r>
            <a:r>
              <a:rPr lang="en-US" sz="1600" spc="-5" dirty="0">
                <a:latin typeface="Arial"/>
                <a:cs typeface="Arial"/>
              </a:rPr>
              <a:t> </a:t>
            </a:r>
            <a:r>
              <a:rPr lang="en-US" sz="1600" spc="-5" dirty="0" smtClean="0">
                <a:latin typeface="Arial"/>
                <a:cs typeface="Arial"/>
              </a:rPr>
              <a:t>B</a:t>
            </a:r>
            <a:r>
              <a:rPr lang="en-US" sz="1600" spc="-10" dirty="0" smtClean="0">
                <a:latin typeface="Arial"/>
                <a:cs typeface="Arial"/>
              </a:rPr>
              <a:t>eing increased as anastomosis shifts down, </a:t>
            </a:r>
            <a:r>
              <a:rPr lang="en-US" sz="1600" spc="-30" dirty="0" smtClean="0">
                <a:latin typeface="Arial"/>
                <a:cs typeface="Arial"/>
              </a:rPr>
              <a:t>a l</a:t>
            </a:r>
            <a:r>
              <a:rPr lang="en-US" sz="1600" spc="-5" dirty="0" smtClean="0">
                <a:latin typeface="Arial"/>
                <a:cs typeface="Arial"/>
              </a:rPr>
              <a:t>eak after rectal resections reached </a:t>
            </a:r>
            <a:r>
              <a:rPr lang="ru-RU" sz="1600" b="1" spc="-5" dirty="0" smtClean="0">
                <a:latin typeface="Arial"/>
                <a:cs typeface="Arial"/>
              </a:rPr>
              <a:t>50%</a:t>
            </a:r>
            <a:r>
              <a:rPr lang="ru-RU" sz="1600" b="1" spc="-5" dirty="0" smtClean="0">
                <a:solidFill>
                  <a:srgbClr val="FF0000"/>
                </a:solidFill>
                <a:latin typeface="Arial"/>
                <a:cs typeface="Arial"/>
              </a:rPr>
              <a:t> </a:t>
            </a:r>
            <a:r>
              <a:rPr lang="lv-LV" sz="1600" spc="-30" dirty="0">
                <a:latin typeface="Arial"/>
                <a:cs typeface="Arial"/>
                <a:hlinkClick r:id="rId9"/>
              </a:rPr>
              <a:t>[6]</a:t>
            </a:r>
            <a:r>
              <a:rPr lang="ru-RU" sz="1600" spc="-5" dirty="0" smtClean="0">
                <a:latin typeface="Arial"/>
                <a:cs typeface="Arial"/>
              </a:rPr>
              <a:t>; </a:t>
            </a:r>
            <a:r>
              <a:rPr lang="en-US" sz="1600" spc="-5" dirty="0" smtClean="0">
                <a:latin typeface="Arial"/>
                <a:cs typeface="Arial"/>
              </a:rPr>
              <a:t>other data are much lower</a:t>
            </a:r>
            <a:r>
              <a:rPr lang="ru-RU" sz="1600" spc="-5" dirty="0" smtClean="0">
                <a:latin typeface="Arial"/>
                <a:cs typeface="Arial"/>
              </a:rPr>
              <a:t>: </a:t>
            </a:r>
            <a:r>
              <a:rPr lang="ru-RU" sz="1600" b="1" dirty="0">
                <a:latin typeface="Arial"/>
                <a:cs typeface="Arial"/>
              </a:rPr>
              <a:t>10-20% </a:t>
            </a:r>
            <a:r>
              <a:rPr lang="ru-RU" sz="1600" u="heavy" spc="5" dirty="0">
                <a:solidFill>
                  <a:srgbClr val="CC0099"/>
                </a:solidFill>
                <a:uFill>
                  <a:solidFill>
                    <a:srgbClr val="CC0099"/>
                  </a:solidFill>
                </a:uFill>
                <a:latin typeface="Arial"/>
                <a:cs typeface="Arial"/>
                <a:hlinkClick r:id="rId10"/>
              </a:rPr>
              <a:t>[7]</a:t>
            </a:r>
            <a:r>
              <a:rPr lang="ru-RU" sz="1600" spc="5" dirty="0" smtClean="0">
                <a:latin typeface="Arial"/>
                <a:cs typeface="Arial"/>
              </a:rPr>
              <a:t>, </a:t>
            </a:r>
            <a:r>
              <a:rPr lang="ru-RU" sz="1600" b="1" spc="5" dirty="0">
                <a:latin typeface="Arial"/>
                <a:cs typeface="Arial"/>
              </a:rPr>
              <a:t>15% </a:t>
            </a:r>
            <a:r>
              <a:rPr lang="ru-RU" sz="1600" u="heavy" dirty="0">
                <a:solidFill>
                  <a:srgbClr val="CC0099"/>
                </a:solidFill>
                <a:uFill>
                  <a:solidFill>
                    <a:srgbClr val="CC0099"/>
                  </a:solidFill>
                </a:uFill>
                <a:latin typeface="Arial"/>
                <a:cs typeface="Arial"/>
                <a:hlinkClick r:id="rId11"/>
              </a:rPr>
              <a:t>[8]</a:t>
            </a:r>
            <a:r>
              <a:rPr lang="ru-RU" sz="1600" dirty="0" smtClean="0">
                <a:latin typeface="Arial"/>
                <a:cs typeface="Arial"/>
              </a:rPr>
              <a:t>, </a:t>
            </a:r>
            <a:r>
              <a:rPr lang="ru-RU" sz="1600" b="1" dirty="0">
                <a:latin typeface="Arial"/>
                <a:cs typeface="Arial"/>
              </a:rPr>
              <a:t>2,5-20%</a:t>
            </a:r>
            <a:r>
              <a:rPr lang="ru-RU" sz="1600" b="1" spc="280" dirty="0">
                <a:latin typeface="Arial"/>
                <a:cs typeface="Arial"/>
              </a:rPr>
              <a:t> </a:t>
            </a:r>
            <a:r>
              <a:rPr lang="ru-RU" sz="1600" u="heavy" spc="5" dirty="0">
                <a:solidFill>
                  <a:srgbClr val="CC0099"/>
                </a:solidFill>
                <a:uFill>
                  <a:solidFill>
                    <a:srgbClr val="CC0099"/>
                  </a:solidFill>
                </a:uFill>
                <a:latin typeface="Arial"/>
                <a:cs typeface="Arial"/>
                <a:hlinkClick r:id="rId12"/>
              </a:rPr>
              <a:t>[9]</a:t>
            </a:r>
            <a:r>
              <a:rPr lang="ru-RU" sz="1600" spc="5" dirty="0" smtClean="0">
                <a:latin typeface="Arial"/>
                <a:cs typeface="Arial"/>
              </a:rPr>
              <a:t>,</a:t>
            </a:r>
            <a:r>
              <a:rPr lang="ru-RU" sz="1600" dirty="0" smtClean="0">
                <a:latin typeface="Arial"/>
                <a:cs typeface="Arial"/>
              </a:rPr>
              <a:t> </a:t>
            </a:r>
            <a:r>
              <a:rPr lang="lv-LV" sz="1600" b="1" spc="-10" dirty="0" smtClean="0">
                <a:latin typeface="Arial"/>
                <a:cs typeface="Arial"/>
              </a:rPr>
              <a:t>6-30</a:t>
            </a:r>
            <a:r>
              <a:rPr lang="ru-RU" sz="1600" b="1" spc="-10" dirty="0">
                <a:latin typeface="Arial"/>
                <a:cs typeface="Arial"/>
              </a:rPr>
              <a:t>%</a:t>
            </a:r>
            <a:r>
              <a:rPr lang="ru-RU" sz="1600" b="1" spc="25" dirty="0">
                <a:latin typeface="Arial"/>
                <a:cs typeface="Arial"/>
              </a:rPr>
              <a:t> </a:t>
            </a:r>
            <a:r>
              <a:rPr lang="ru-RU" sz="1600" u="heavy" spc="-10" dirty="0">
                <a:solidFill>
                  <a:srgbClr val="CC0099"/>
                </a:solidFill>
                <a:uFill>
                  <a:solidFill>
                    <a:srgbClr val="CC0099"/>
                  </a:solidFill>
                </a:uFill>
                <a:latin typeface="Arial"/>
                <a:cs typeface="Arial"/>
                <a:hlinkClick r:id="rId13"/>
              </a:rPr>
              <a:t>[10]</a:t>
            </a:r>
            <a:r>
              <a:rPr lang="ru-RU" sz="1600" spc="-10" dirty="0" smtClean="0">
                <a:latin typeface="Arial"/>
                <a:cs typeface="Arial"/>
              </a:rPr>
              <a:t>. </a:t>
            </a:r>
            <a:r>
              <a:rPr lang="en-US" sz="1600" spc="-10" dirty="0" smtClean="0">
                <a:latin typeface="Arial"/>
                <a:cs typeface="Arial"/>
              </a:rPr>
              <a:t>High data </a:t>
            </a:r>
            <a:r>
              <a:rPr lang="en-US" sz="1600" spc="-10" dirty="0">
                <a:latin typeface="Arial"/>
                <a:cs typeface="Arial"/>
              </a:rPr>
              <a:t>dispersion </a:t>
            </a:r>
            <a:r>
              <a:rPr lang="en-US" sz="1600" spc="-10" dirty="0" smtClean="0">
                <a:latin typeface="Arial"/>
                <a:cs typeface="Arial"/>
              </a:rPr>
              <a:t>excludes its generalization</a:t>
            </a:r>
            <a:r>
              <a:rPr lang="en-US" sz="1600" spc="-10" dirty="0">
                <a:latin typeface="Arial"/>
                <a:cs typeface="Arial"/>
              </a:rPr>
              <a:t>, requires a </a:t>
            </a:r>
            <a:r>
              <a:rPr lang="en-US" sz="1600" spc="-10" dirty="0" smtClean="0">
                <a:latin typeface="Arial"/>
                <a:cs typeface="Arial"/>
              </a:rPr>
              <a:t>particular analysis </a:t>
            </a:r>
            <a:r>
              <a:rPr lang="en-US" sz="1600" spc="-10" dirty="0">
                <a:latin typeface="Arial"/>
                <a:cs typeface="Arial"/>
              </a:rPr>
              <a:t>of each of </a:t>
            </a:r>
            <a:r>
              <a:rPr lang="en-US" sz="1600" spc="-10" dirty="0" smtClean="0">
                <a:latin typeface="Arial"/>
                <a:cs typeface="Arial"/>
              </a:rPr>
              <a:t>five colon resection methods</a:t>
            </a:r>
            <a:r>
              <a:rPr lang="ru-RU" sz="1600" spc="-10" dirty="0" smtClean="0">
                <a:latin typeface="Arial"/>
                <a:cs typeface="Arial"/>
              </a:rPr>
              <a:t>.</a:t>
            </a:r>
            <a:endParaRPr lang="ru-RU" sz="1600" spc="-10" dirty="0">
              <a:latin typeface="Arial"/>
              <a:cs typeface="Arial"/>
            </a:endParaRPr>
          </a:p>
        </p:txBody>
      </p:sp>
      <p:pic>
        <p:nvPicPr>
          <p:cNvPr id="16" name="Рисунок 15">
            <a:hlinkClick r:id="" action="ppaction://hlinkshowjump?jump=nextslide"/>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8" name="Рисунок 17">
            <a:hlinkClick r:id="" action="ppaction://hlinkshowjump?jump=previousslide"/>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42" name="TextBox 41"/>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16"/>
              </a:rPr>
              <a:t>www.coloncancer.lv</a:t>
            </a:r>
            <a:r>
              <a:rPr lang="en-US" sz="1200" dirty="0" smtClean="0">
                <a:solidFill>
                  <a:srgbClr val="FF0066"/>
                </a:solidFill>
              </a:rPr>
              <a:t> is obligatory</a:t>
            </a:r>
            <a:endParaRPr lang="ru-RU" sz="1200" dirty="0">
              <a:solidFill>
                <a:srgbClr val="FF0066"/>
              </a:solidFill>
            </a:endParaRPr>
          </a:p>
        </p:txBody>
      </p:sp>
      <p:sp>
        <p:nvSpPr>
          <p:cNvPr id="44" name="Прямоугольник 43"/>
          <p:cNvSpPr/>
          <p:nvPr/>
        </p:nvSpPr>
        <p:spPr>
          <a:xfrm>
            <a:off x="5410200" y="2373001"/>
            <a:ext cx="3373798" cy="4116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369887" y="3628040"/>
            <a:ext cx="8385175" cy="2925160"/>
          </a:xfrm>
          <a:prstGeom prst="rect">
            <a:avLst/>
          </a:prstGeom>
        </p:spPr>
        <p:txBody>
          <a:bodyPr vert="horz" wrap="square" lIns="0" tIns="138430" rIns="0" bIns="0" rtlCol="0">
            <a:spAutoFit/>
          </a:bodyPr>
          <a:lstStyle/>
          <a:p>
            <a:pPr marL="26670" marR="6985" algn="just">
              <a:lnSpc>
                <a:spcPct val="100000"/>
              </a:lnSpc>
              <a:spcBef>
                <a:spcPts val="745"/>
              </a:spcBef>
            </a:pPr>
            <a:r>
              <a:rPr lang="en-US" sz="1600" spc="-5" dirty="0" smtClean="0">
                <a:latin typeface="Arial"/>
                <a:cs typeface="Arial"/>
              </a:rPr>
              <a:t>200 </a:t>
            </a:r>
            <a:r>
              <a:rPr lang="en-US" sz="1600" spc="-5" dirty="0">
                <a:latin typeface="Arial"/>
                <a:cs typeface="Arial"/>
              </a:rPr>
              <a:t>years of </a:t>
            </a:r>
            <a:r>
              <a:rPr lang="en-US" sz="1600" spc="-5" dirty="0" err="1" smtClean="0">
                <a:latin typeface="Arial"/>
                <a:cs typeface="Arial"/>
              </a:rPr>
              <a:t>aseptics</a:t>
            </a:r>
            <a:r>
              <a:rPr lang="en-US" sz="1600" spc="-5" dirty="0" smtClean="0">
                <a:latin typeface="Arial"/>
                <a:cs typeface="Arial"/>
              </a:rPr>
              <a:t> </a:t>
            </a:r>
            <a:r>
              <a:rPr lang="en-US" sz="1600" spc="-5" dirty="0">
                <a:latin typeface="Arial"/>
                <a:cs typeface="Arial"/>
              </a:rPr>
              <a:t>and antiseptics have not given </a:t>
            </a:r>
            <a:r>
              <a:rPr lang="en-US" sz="1600" spc="-5" dirty="0" smtClean="0">
                <a:latin typeface="Arial"/>
                <a:cs typeface="Arial"/>
              </a:rPr>
              <a:t>any technologies which provide large intestine disinfection. Its infection rate after on-table </a:t>
            </a:r>
            <a:r>
              <a:rPr lang="en-US" sz="1600" spc="-5" dirty="0">
                <a:latin typeface="Arial"/>
                <a:cs typeface="Arial"/>
              </a:rPr>
              <a:t>lavage with </a:t>
            </a:r>
            <a:r>
              <a:rPr lang="en-US" sz="1600" spc="-5" dirty="0" err="1">
                <a:latin typeface="Arial"/>
                <a:cs typeface="Arial"/>
              </a:rPr>
              <a:t>antegrade</a:t>
            </a:r>
            <a:r>
              <a:rPr lang="en-US" sz="1600" spc="-5" dirty="0">
                <a:latin typeface="Arial"/>
                <a:cs typeface="Arial"/>
              </a:rPr>
              <a:t> or retrograde systems such as </a:t>
            </a:r>
            <a:r>
              <a:rPr lang="en-US" sz="1600" spc="-5" dirty="0" err="1" smtClean="0">
                <a:latin typeface="Arial"/>
                <a:cs typeface="Arial"/>
              </a:rPr>
              <a:t>Coloclean</a:t>
            </a:r>
            <a:r>
              <a:rPr lang="en-US" sz="1600" spc="-5" dirty="0" smtClean="0">
                <a:latin typeface="Arial"/>
                <a:cs typeface="Arial"/>
              </a:rPr>
              <a:t> </a:t>
            </a:r>
            <a:r>
              <a:rPr lang="ru-RU" sz="1600" u="heavy" spc="-5" dirty="0">
                <a:solidFill>
                  <a:srgbClr val="CC0099"/>
                </a:solidFill>
                <a:uFill>
                  <a:solidFill>
                    <a:srgbClr val="CC0099"/>
                  </a:solidFill>
                </a:uFill>
                <a:latin typeface="Arial"/>
                <a:cs typeface="Arial"/>
                <a:hlinkClick r:id="rId2"/>
              </a:rPr>
              <a:t>[14]</a:t>
            </a:r>
            <a:r>
              <a:rPr lang="ru-RU" sz="1600" spc="-5" dirty="0">
                <a:latin typeface="Arial"/>
                <a:cs typeface="Arial"/>
              </a:rPr>
              <a:t>, </a:t>
            </a:r>
            <a:r>
              <a:rPr lang="ru-RU" sz="1600" u="heavy" spc="-30" dirty="0">
                <a:solidFill>
                  <a:srgbClr val="CC0099"/>
                </a:solidFill>
                <a:uFill>
                  <a:solidFill>
                    <a:srgbClr val="CC0099"/>
                  </a:solidFill>
                </a:uFill>
                <a:latin typeface="Arial"/>
                <a:cs typeface="Arial"/>
                <a:hlinkClick r:id="rId3"/>
              </a:rPr>
              <a:t>[11]</a:t>
            </a:r>
            <a:r>
              <a:rPr lang="ru-RU" sz="1600" dirty="0">
                <a:latin typeface="Arial"/>
                <a:cs typeface="Arial"/>
              </a:rPr>
              <a:t>, </a:t>
            </a:r>
            <a:r>
              <a:rPr sz="1600" dirty="0" err="1" smtClean="0">
                <a:latin typeface="Arial"/>
                <a:cs typeface="Arial"/>
              </a:rPr>
              <a:t>Retrowash</a:t>
            </a:r>
            <a:r>
              <a:rPr sz="1600" dirty="0" smtClean="0">
                <a:latin typeface="Arial"/>
                <a:cs typeface="Arial"/>
              </a:rPr>
              <a:t> </a:t>
            </a:r>
            <a:r>
              <a:rPr lang="ru-RU" sz="1600" u="heavy" spc="-5" dirty="0">
                <a:solidFill>
                  <a:srgbClr val="CC0099"/>
                </a:solidFill>
                <a:uFill>
                  <a:solidFill>
                    <a:srgbClr val="CC0099"/>
                  </a:solidFill>
                </a:uFill>
                <a:latin typeface="Arial"/>
                <a:cs typeface="Arial"/>
                <a:hlinkClick r:id="rId4"/>
              </a:rPr>
              <a:t>[15]</a:t>
            </a:r>
            <a:r>
              <a:rPr lang="ru-RU" sz="1600" spc="-5" dirty="0">
                <a:latin typeface="Arial"/>
                <a:cs typeface="Arial"/>
              </a:rPr>
              <a:t> </a:t>
            </a:r>
            <a:r>
              <a:rPr lang="en-US" sz="1600" spc="20" dirty="0" smtClean="0">
                <a:latin typeface="Arial"/>
                <a:cs typeface="Arial"/>
              </a:rPr>
              <a:t>is </a:t>
            </a:r>
            <a:r>
              <a:rPr lang="en-US" sz="1600" spc="20" dirty="0" smtClean="0">
                <a:latin typeface="Arial"/>
                <a:cs typeface="Arial"/>
              </a:rPr>
              <a:t>convincingly illustrated by </a:t>
            </a:r>
            <a:r>
              <a:rPr lang="en-US" sz="1600" spc="20" dirty="0">
                <a:latin typeface="Arial"/>
                <a:cs typeface="Arial"/>
              </a:rPr>
              <a:t>the data </a:t>
            </a:r>
            <a:r>
              <a:rPr lang="en-US" sz="1600" spc="20" dirty="0" smtClean="0">
                <a:latin typeface="Arial"/>
                <a:cs typeface="Arial"/>
              </a:rPr>
              <a:t>of </a:t>
            </a:r>
            <a:r>
              <a:rPr lang="en-US" sz="1600" spc="20" dirty="0" err="1">
                <a:latin typeface="Arial"/>
                <a:cs typeface="Arial"/>
              </a:rPr>
              <a:t>colonoscopes</a:t>
            </a:r>
            <a:r>
              <a:rPr lang="en-US" sz="1600" spc="20" dirty="0">
                <a:latin typeface="Arial"/>
                <a:cs typeface="Arial"/>
              </a:rPr>
              <a:t> </a:t>
            </a:r>
            <a:r>
              <a:rPr lang="en-US" sz="1600" spc="20" dirty="0" smtClean="0">
                <a:latin typeface="Arial"/>
                <a:cs typeface="Arial"/>
              </a:rPr>
              <a:t>processing </a:t>
            </a:r>
            <a:r>
              <a:rPr lang="ru-RU" sz="1600" u="heavy" spc="-10" dirty="0">
                <a:solidFill>
                  <a:srgbClr val="CC0099"/>
                </a:solidFill>
                <a:uFill>
                  <a:solidFill>
                    <a:srgbClr val="CC0099"/>
                  </a:solidFill>
                </a:uFill>
                <a:latin typeface="Arial"/>
                <a:cs typeface="Arial"/>
                <a:hlinkClick r:id="rId5"/>
              </a:rPr>
              <a:t>[16]</a:t>
            </a:r>
            <a:r>
              <a:rPr lang="ru-RU" sz="1600" spc="-10" dirty="0">
                <a:latin typeface="Arial"/>
                <a:cs typeface="Arial"/>
              </a:rPr>
              <a:t>:</a:t>
            </a:r>
            <a:endParaRPr lang="ru-RU" sz="1600" dirty="0">
              <a:latin typeface="Arial"/>
              <a:cs typeface="Arial"/>
            </a:endParaRPr>
          </a:p>
          <a:p>
            <a:pPr marL="706755" indent="-226060">
              <a:lnSpc>
                <a:spcPct val="100000"/>
              </a:lnSpc>
              <a:spcBef>
                <a:spcPts val="75"/>
              </a:spcBef>
              <a:buAutoNum type="arabicPeriod"/>
              <a:tabLst>
                <a:tab pos="707390" algn="l"/>
              </a:tabLst>
            </a:pPr>
            <a:r>
              <a:rPr lang="en-US" sz="1600" dirty="0" smtClean="0">
                <a:latin typeface="Arial"/>
                <a:cs typeface="Arial"/>
              </a:rPr>
              <a:t>Contamination </a:t>
            </a:r>
            <a:r>
              <a:rPr lang="en-US" sz="1600" dirty="0" smtClean="0">
                <a:latin typeface="Arial"/>
                <a:cs typeface="Arial"/>
              </a:rPr>
              <a:t>of apparatus after procedure is approaching to </a:t>
            </a:r>
            <a:r>
              <a:rPr sz="1600" dirty="0" smtClean="0">
                <a:latin typeface="Arial"/>
                <a:cs typeface="Arial"/>
              </a:rPr>
              <a:t>9 </a:t>
            </a:r>
            <a:r>
              <a:rPr lang="en-US" sz="1600" dirty="0">
                <a:latin typeface="Arial"/>
                <a:cs typeface="Arial"/>
              </a:rPr>
              <a:t>units (</a:t>
            </a:r>
            <a:r>
              <a:rPr lang="en-US" sz="1600" dirty="0" err="1">
                <a:latin typeface="Arial"/>
                <a:cs typeface="Arial"/>
              </a:rPr>
              <a:t>lg</a:t>
            </a:r>
            <a:r>
              <a:rPr lang="en-US" sz="1600" dirty="0">
                <a:latin typeface="Arial"/>
                <a:cs typeface="Arial"/>
              </a:rPr>
              <a:t> CFU/ml)</a:t>
            </a:r>
            <a:r>
              <a:rPr sz="1600" spc="-5" dirty="0" smtClean="0">
                <a:latin typeface="Arial"/>
                <a:cs typeface="Arial"/>
              </a:rPr>
              <a:t>.</a:t>
            </a:r>
            <a:endParaRPr sz="1600" dirty="0" smtClean="0">
              <a:latin typeface="Arial"/>
              <a:cs typeface="Arial"/>
            </a:endParaRPr>
          </a:p>
          <a:p>
            <a:pPr marL="706755" indent="-226060">
              <a:lnSpc>
                <a:spcPct val="100000"/>
              </a:lnSpc>
              <a:spcBef>
                <a:spcPts val="5"/>
              </a:spcBef>
              <a:buAutoNum type="arabicPeriod"/>
              <a:tabLst>
                <a:tab pos="707390" algn="l"/>
              </a:tabLst>
            </a:pPr>
            <a:r>
              <a:rPr lang="en-US" sz="1600" spc="-5" dirty="0" smtClean="0">
                <a:latin typeface="Arial"/>
                <a:cs typeface="Arial"/>
              </a:rPr>
              <a:t>Washing </a:t>
            </a:r>
            <a:r>
              <a:rPr lang="en-US" sz="1600" spc="-5" dirty="0">
                <a:latin typeface="Arial"/>
                <a:cs typeface="Arial"/>
              </a:rPr>
              <a:t>with water reduces </a:t>
            </a:r>
            <a:r>
              <a:rPr lang="en-US" sz="1600" spc="-5" dirty="0" smtClean="0">
                <a:latin typeface="Arial"/>
                <a:cs typeface="Arial"/>
              </a:rPr>
              <a:t>its infection </a:t>
            </a:r>
            <a:r>
              <a:rPr lang="en-US" sz="1600" spc="-5" dirty="0">
                <a:latin typeface="Arial"/>
                <a:cs typeface="Arial"/>
              </a:rPr>
              <a:t>rate </a:t>
            </a:r>
            <a:r>
              <a:rPr lang="en-US" sz="1600" spc="-5" dirty="0" smtClean="0">
                <a:latin typeface="Arial"/>
                <a:cs typeface="Arial"/>
              </a:rPr>
              <a:t>by </a:t>
            </a:r>
            <a:r>
              <a:rPr sz="1600" spc="-10" dirty="0" smtClean="0">
                <a:latin typeface="Arial"/>
                <a:cs typeface="Arial"/>
              </a:rPr>
              <a:t>20</a:t>
            </a:r>
            <a:r>
              <a:rPr sz="1600" spc="-10" dirty="0">
                <a:latin typeface="Arial"/>
                <a:cs typeface="Arial"/>
              </a:rPr>
              <a:t>%.</a:t>
            </a:r>
            <a:endParaRPr sz="1600" dirty="0">
              <a:latin typeface="Arial"/>
              <a:cs typeface="Arial"/>
            </a:endParaRPr>
          </a:p>
          <a:p>
            <a:pPr marL="706755" indent="-226060">
              <a:lnSpc>
                <a:spcPct val="100000"/>
              </a:lnSpc>
              <a:buAutoNum type="arabicPeriod"/>
              <a:tabLst>
                <a:tab pos="707390" algn="l"/>
              </a:tabLst>
            </a:pPr>
            <a:r>
              <a:rPr lang="en-US" sz="1600" spc="-5" dirty="0" smtClean="0">
                <a:latin typeface="Arial"/>
                <a:cs typeface="Arial"/>
              </a:rPr>
              <a:t>High-level </a:t>
            </a:r>
            <a:r>
              <a:rPr lang="en-US" sz="1600" spc="-5" dirty="0">
                <a:latin typeface="Arial"/>
                <a:cs typeface="Arial"/>
              </a:rPr>
              <a:t>disinfection (HLD) </a:t>
            </a:r>
            <a:r>
              <a:rPr lang="en-US" sz="1600" spc="-5" dirty="0" err="1" smtClean="0">
                <a:latin typeface="Arial"/>
                <a:cs typeface="Arial"/>
              </a:rPr>
              <a:t>approache</a:t>
            </a:r>
            <a:r>
              <a:rPr lang="en-US" sz="1600" spc="-5" dirty="0" smtClean="0">
                <a:latin typeface="Arial"/>
                <a:cs typeface="Arial"/>
              </a:rPr>
              <a:t> contamination of </a:t>
            </a:r>
            <a:r>
              <a:rPr lang="en-US" sz="1600" spc="-5" dirty="0" err="1" smtClean="0">
                <a:latin typeface="Arial"/>
                <a:cs typeface="Arial"/>
              </a:rPr>
              <a:t>colonoscope</a:t>
            </a:r>
            <a:r>
              <a:rPr lang="en-US" sz="1600" spc="-5" dirty="0" smtClean="0">
                <a:latin typeface="Arial"/>
                <a:cs typeface="Arial"/>
              </a:rPr>
              <a:t> to 0</a:t>
            </a:r>
            <a:r>
              <a:rPr sz="1600" spc="-5" dirty="0" smtClean="0">
                <a:latin typeface="Arial"/>
                <a:cs typeface="Arial"/>
              </a:rPr>
              <a:t>.</a:t>
            </a:r>
            <a:endParaRPr sz="1600" dirty="0" smtClean="0">
              <a:latin typeface="Arial"/>
              <a:cs typeface="Arial"/>
            </a:endParaRPr>
          </a:p>
          <a:p>
            <a:pPr marL="57150" marR="5080" algn="just">
              <a:lnSpc>
                <a:spcPct val="100000"/>
              </a:lnSpc>
              <a:spcBef>
                <a:spcPts val="500"/>
              </a:spcBef>
            </a:pPr>
            <a:r>
              <a:rPr lang="en-US" sz="1600" spc="-5" dirty="0" smtClean="0">
                <a:latin typeface="Arial"/>
                <a:cs typeface="Arial"/>
              </a:rPr>
              <a:t>Thus</a:t>
            </a:r>
            <a:r>
              <a:rPr lang="en-US" sz="1600" spc="-5" dirty="0">
                <a:latin typeface="Arial"/>
                <a:cs typeface="Arial"/>
              </a:rPr>
              <a:t>, in connection with unreality of </a:t>
            </a:r>
            <a:r>
              <a:rPr lang="en-US" sz="1600" spc="-5" dirty="0" smtClean="0">
                <a:latin typeface="Arial"/>
                <a:cs typeface="Arial"/>
              </a:rPr>
              <a:t>large intestine’s HLD </a:t>
            </a:r>
            <a:r>
              <a:rPr lang="en-US" sz="1600" spc="-5" dirty="0">
                <a:latin typeface="Arial"/>
                <a:cs typeface="Arial"/>
              </a:rPr>
              <a:t>and the possibility to reduce its contamination at best by 20%, anastomoses are </a:t>
            </a:r>
            <a:r>
              <a:rPr lang="en-US" sz="1600" spc="-5" dirty="0" smtClean="0">
                <a:latin typeface="Arial"/>
                <a:cs typeface="Arial"/>
              </a:rPr>
              <a:t>formed in </a:t>
            </a:r>
            <a:r>
              <a:rPr lang="en-US" sz="1600" spc="-5" dirty="0">
                <a:latin typeface="Arial"/>
                <a:cs typeface="Arial"/>
              </a:rPr>
              <a:t>an microbial environment; if the cavity was prepared, intestinal sutures will "</a:t>
            </a:r>
            <a:r>
              <a:rPr lang="en-US" sz="1600" spc="-5" dirty="0" smtClean="0">
                <a:latin typeface="Arial"/>
                <a:cs typeface="Arial"/>
              </a:rPr>
              <a:t>breath" </a:t>
            </a:r>
            <a:r>
              <a:rPr lang="en-US" sz="1600" spc="-5" dirty="0">
                <a:latin typeface="Arial"/>
                <a:cs typeface="Arial"/>
              </a:rPr>
              <a:t>by it, if there was an ileus and afferent loops enclose liters of a microbial suspension, sutures will plunge into it.</a:t>
            </a:r>
            <a:endParaRPr sz="1600" spc="-5" dirty="0">
              <a:latin typeface="Arial"/>
              <a:cs typeface="Arial"/>
            </a:endParaRPr>
          </a:p>
        </p:txBody>
      </p:sp>
      <p:sp>
        <p:nvSpPr>
          <p:cNvPr id="12" name="object 12"/>
          <p:cNvSpPr txBox="1"/>
          <p:nvPr/>
        </p:nvSpPr>
        <p:spPr>
          <a:xfrm>
            <a:off x="4495800" y="2916474"/>
            <a:ext cx="4295819" cy="664926"/>
          </a:xfrm>
          <a:prstGeom prst="rect">
            <a:avLst/>
          </a:prstGeom>
          <a:solidFill>
            <a:schemeClr val="accent2">
              <a:lumMod val="40000"/>
              <a:lumOff val="60000"/>
            </a:schemeClr>
          </a:solidFill>
          <a:ln w="22225">
            <a:solidFill>
              <a:srgbClr val="000000"/>
            </a:solidFill>
          </a:ln>
        </p:spPr>
        <p:txBody>
          <a:bodyPr vert="horz" wrap="square" lIns="72000" tIns="41275" rIns="72000" bIns="0" rtlCol="0">
            <a:spAutoFit/>
          </a:bodyPr>
          <a:lstStyle/>
          <a:p>
            <a:pPr marR="79375" algn="just">
              <a:lnSpc>
                <a:spcPct val="100000"/>
              </a:lnSpc>
            </a:pPr>
            <a:r>
              <a:rPr lang="en-US" sz="1350" b="1" i="1" spc="-5" dirty="0" smtClean="0">
                <a:latin typeface="Arial"/>
                <a:cs typeface="Arial"/>
              </a:rPr>
              <a:t>Antiseptics</a:t>
            </a:r>
            <a:r>
              <a:rPr lang="en-US" sz="1350" i="1" spc="-5" dirty="0" smtClean="0">
                <a:latin typeface="Arial"/>
                <a:cs typeface="Arial"/>
              </a:rPr>
              <a:t> </a:t>
            </a:r>
            <a:r>
              <a:rPr lang="en-US" sz="1350" i="1" spc="-5" dirty="0">
                <a:latin typeface="Arial"/>
                <a:cs typeface="Arial"/>
              </a:rPr>
              <a:t>is a system of measures </a:t>
            </a:r>
            <a:r>
              <a:rPr lang="en-US" sz="1350" i="1" spc="-5" dirty="0" smtClean="0">
                <a:latin typeface="Arial"/>
                <a:cs typeface="Arial"/>
              </a:rPr>
              <a:t>which </a:t>
            </a:r>
            <a:r>
              <a:rPr lang="en-US" sz="1350" i="1" u="sng" spc="-5" dirty="0" smtClean="0">
                <a:latin typeface="Arial"/>
                <a:cs typeface="Arial"/>
              </a:rPr>
              <a:t>reduce</a:t>
            </a:r>
            <a:r>
              <a:rPr lang="en-US" sz="1350" i="1" spc="-5" dirty="0" smtClean="0">
                <a:latin typeface="Arial"/>
                <a:cs typeface="Arial"/>
              </a:rPr>
              <a:t> </a:t>
            </a:r>
            <a:r>
              <a:rPr lang="en-US" sz="1350" i="1" spc="-5" dirty="0">
                <a:latin typeface="Arial"/>
                <a:cs typeface="Arial"/>
              </a:rPr>
              <a:t>the number of microbes in </a:t>
            </a:r>
            <a:r>
              <a:rPr lang="en-US" sz="1350" i="1" spc="-5" dirty="0" smtClean="0">
                <a:latin typeface="Arial"/>
                <a:cs typeface="Arial"/>
              </a:rPr>
              <a:t>a wound</a:t>
            </a:r>
            <a:r>
              <a:rPr lang="en-US" sz="1350" i="1" spc="-5" dirty="0">
                <a:latin typeface="Arial"/>
                <a:cs typeface="Arial"/>
              </a:rPr>
              <a:t>, the threat of their penetration into the wound and development </a:t>
            </a:r>
            <a:r>
              <a:rPr lang="en-US" sz="1350" i="1" spc="-5" dirty="0" smtClean="0">
                <a:latin typeface="Arial"/>
                <a:cs typeface="Arial"/>
              </a:rPr>
              <a:t>inside </a:t>
            </a:r>
            <a:r>
              <a:rPr lang="en-US" sz="1350" i="1" spc="-5" dirty="0">
                <a:latin typeface="Arial"/>
                <a:cs typeface="Arial"/>
              </a:rPr>
              <a:t>it.</a:t>
            </a:r>
            <a:endParaRPr sz="1350" dirty="0">
              <a:latin typeface="Arial"/>
              <a:cs typeface="Arial"/>
            </a:endParaRPr>
          </a:p>
        </p:txBody>
      </p:sp>
      <p:sp>
        <p:nvSpPr>
          <p:cNvPr id="15"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gn="ctr">
              <a:lnSpc>
                <a:spcPct val="100000"/>
              </a:lnSpc>
              <a:spcBef>
                <a:spcPts val="50"/>
              </a:spcBef>
            </a:pPr>
            <a:r>
              <a:rPr lang="en-US" dirty="0" smtClean="0"/>
              <a:t>3</a:t>
            </a:r>
            <a:endParaRPr dirty="0"/>
          </a:p>
        </p:txBody>
      </p:sp>
      <p:sp>
        <p:nvSpPr>
          <p:cNvPr id="7" name="TextBox 6"/>
          <p:cNvSpPr txBox="1"/>
          <p:nvPr/>
        </p:nvSpPr>
        <p:spPr>
          <a:xfrm>
            <a:off x="0" y="828914"/>
            <a:ext cx="9144000" cy="369332"/>
          </a:xfrm>
          <a:prstGeom prst="rect">
            <a:avLst/>
          </a:prstGeom>
          <a:noFill/>
        </p:spPr>
        <p:txBody>
          <a:bodyPr wrap="square" rtlCol="0">
            <a:spAutoFit/>
          </a:bodyPr>
          <a:lstStyle/>
          <a:p>
            <a:pPr algn="ctr"/>
            <a:r>
              <a:rPr lang="en-US" b="1" spc="-5" dirty="0" smtClean="0">
                <a:latin typeface="Arial"/>
                <a:cs typeface="Arial"/>
              </a:rPr>
              <a:t>3</a:t>
            </a:r>
            <a:r>
              <a:rPr lang="ru-RU" b="1" spc="-5" dirty="0" smtClean="0">
                <a:latin typeface="Arial"/>
                <a:cs typeface="Arial"/>
              </a:rPr>
              <a:t>. </a:t>
            </a:r>
            <a:r>
              <a:rPr lang="en-US" b="1" i="1" spc="-15" dirty="0" smtClean="0">
                <a:latin typeface="Arial"/>
                <a:cs typeface="Arial"/>
              </a:rPr>
              <a:t>Miasmas </a:t>
            </a:r>
            <a:r>
              <a:rPr lang="en-US" b="1" spc="-15" dirty="0" smtClean="0">
                <a:latin typeface="Arial"/>
                <a:cs typeface="Arial"/>
              </a:rPr>
              <a:t>of large intestine </a:t>
            </a:r>
            <a:r>
              <a:rPr lang="en-US" b="1" spc="-5" dirty="0" smtClean="0">
                <a:latin typeface="Arial"/>
                <a:cs typeface="Arial"/>
              </a:rPr>
              <a:t>- the main </a:t>
            </a:r>
            <a:r>
              <a:rPr lang="lv-LV" b="1" spc="-5" dirty="0" smtClean="0">
                <a:latin typeface="Arial"/>
                <a:cs typeface="Arial"/>
              </a:rPr>
              <a:t>reason </a:t>
            </a:r>
            <a:r>
              <a:rPr lang="lv-LV" b="1" spc="-5" dirty="0">
                <a:latin typeface="Arial"/>
                <a:cs typeface="Arial"/>
              </a:rPr>
              <a:t>of anastomotic leak</a:t>
            </a:r>
            <a:endParaRPr lang="en-US" b="1" dirty="0"/>
          </a:p>
        </p:txBody>
      </p:sp>
      <p:sp>
        <p:nvSpPr>
          <p:cNvPr id="5" name="object 5"/>
          <p:cNvSpPr txBox="1"/>
          <p:nvPr/>
        </p:nvSpPr>
        <p:spPr>
          <a:xfrm>
            <a:off x="404177" y="1253048"/>
            <a:ext cx="8350884" cy="1490152"/>
          </a:xfrm>
          <a:prstGeom prst="rect">
            <a:avLst/>
          </a:prstGeom>
        </p:spPr>
        <p:txBody>
          <a:bodyPr vert="horz" wrap="square" lIns="0" tIns="12700" rIns="0" bIns="0" rtlCol="0">
            <a:spAutoFit/>
          </a:bodyPr>
          <a:lstStyle/>
          <a:p>
            <a:pPr marL="12700" marR="5080" algn="just">
              <a:spcBef>
                <a:spcPts val="100"/>
              </a:spcBef>
              <a:tabLst>
                <a:tab pos="1732280" algn="l"/>
                <a:tab pos="3396615" algn="l"/>
              </a:tabLst>
            </a:pPr>
            <a:r>
              <a:rPr lang="en-US" sz="1600" spc="-5" dirty="0" smtClean="0">
                <a:latin typeface="Arial"/>
                <a:cs typeface="Arial"/>
              </a:rPr>
              <a:t>The </a:t>
            </a:r>
            <a:r>
              <a:rPr lang="en-US" sz="1600" spc="-5" dirty="0">
                <a:latin typeface="Arial"/>
                <a:cs typeface="Arial"/>
              </a:rPr>
              <a:t>frequency of inflammation-suppuration of the </a:t>
            </a:r>
            <a:r>
              <a:rPr lang="en-US" sz="1600" spc="-5" dirty="0" smtClean="0">
                <a:latin typeface="Arial"/>
                <a:cs typeface="Arial"/>
              </a:rPr>
              <a:t>surgical wound </a:t>
            </a:r>
            <a:r>
              <a:rPr lang="en-US" sz="1600" spc="-5" dirty="0">
                <a:latin typeface="Arial"/>
                <a:cs typeface="Arial"/>
              </a:rPr>
              <a:t>after </a:t>
            </a:r>
            <a:r>
              <a:rPr lang="en-US" sz="1600" spc="-5" dirty="0" smtClean="0">
                <a:latin typeface="Arial"/>
                <a:cs typeface="Arial"/>
              </a:rPr>
              <a:t>large intestine resection has </a:t>
            </a:r>
            <a:r>
              <a:rPr lang="en-US" sz="1600" spc="-5" dirty="0">
                <a:latin typeface="Arial"/>
                <a:cs typeface="Arial"/>
              </a:rPr>
              <a:t>some </a:t>
            </a:r>
            <a:r>
              <a:rPr lang="en-US" sz="1600" spc="-5" dirty="0" smtClean="0">
                <a:latin typeface="Arial"/>
                <a:cs typeface="Arial"/>
              </a:rPr>
              <a:t>proximity to </a:t>
            </a:r>
            <a:r>
              <a:rPr lang="en-US" sz="1600" spc="-5" dirty="0">
                <a:latin typeface="Arial"/>
                <a:cs typeface="Arial"/>
              </a:rPr>
              <a:t>the </a:t>
            </a:r>
            <a:r>
              <a:rPr lang="en-US" sz="1600" spc="-5" dirty="0" smtClean="0">
                <a:latin typeface="Arial"/>
                <a:cs typeface="Arial"/>
              </a:rPr>
              <a:t>figures of anastomotic leak</a:t>
            </a:r>
            <a:r>
              <a:rPr lang="ru-RU" sz="1600" spc="-5" dirty="0" smtClean="0">
                <a:latin typeface="Arial"/>
                <a:cs typeface="Arial"/>
              </a:rPr>
              <a:t>: </a:t>
            </a:r>
            <a:r>
              <a:rPr lang="ru-RU" sz="1600" b="1" spc="5" dirty="0">
                <a:latin typeface="Arial"/>
                <a:cs typeface="Arial"/>
              </a:rPr>
              <a:t>13,7% </a:t>
            </a:r>
            <a:r>
              <a:rPr lang="ru-RU" sz="1600" u="heavy" spc="-30" dirty="0">
                <a:solidFill>
                  <a:srgbClr val="CC0099"/>
                </a:solidFill>
                <a:uFill>
                  <a:solidFill>
                    <a:srgbClr val="CC0099"/>
                  </a:solidFill>
                </a:uFill>
                <a:latin typeface="Arial"/>
                <a:cs typeface="Arial"/>
                <a:hlinkClick r:id="rId6"/>
              </a:rPr>
              <a:t>[11]</a:t>
            </a:r>
            <a:r>
              <a:rPr lang="ru-RU" sz="1600" spc="-30" dirty="0">
                <a:latin typeface="Arial"/>
                <a:cs typeface="Arial"/>
              </a:rPr>
              <a:t>, </a:t>
            </a:r>
            <a:r>
              <a:rPr lang="ru-RU" sz="1600" b="1" spc="-10" dirty="0">
                <a:latin typeface="Arial"/>
                <a:cs typeface="Arial"/>
              </a:rPr>
              <a:t>12,5% </a:t>
            </a:r>
            <a:r>
              <a:rPr lang="ru-RU" sz="1600" u="heavy" spc="-10" dirty="0">
                <a:solidFill>
                  <a:srgbClr val="CC0099"/>
                </a:solidFill>
                <a:uFill>
                  <a:solidFill>
                    <a:srgbClr val="CC0099"/>
                  </a:solidFill>
                </a:uFill>
                <a:latin typeface="Arial"/>
                <a:cs typeface="Arial"/>
                <a:hlinkClick r:id="rId7"/>
              </a:rPr>
              <a:t>[12]</a:t>
            </a:r>
            <a:r>
              <a:rPr lang="ru-RU" sz="1600" spc="-10" dirty="0">
                <a:latin typeface="Arial"/>
                <a:cs typeface="Arial"/>
              </a:rPr>
              <a:t>, </a:t>
            </a:r>
            <a:r>
              <a:rPr lang="ru-RU" sz="1600" b="1" spc="-10" dirty="0">
                <a:latin typeface="Arial"/>
                <a:cs typeface="Arial"/>
              </a:rPr>
              <a:t>23,5%</a:t>
            </a:r>
            <a:r>
              <a:rPr lang="ru-RU" sz="1600" b="1" spc="200" dirty="0">
                <a:latin typeface="Arial"/>
                <a:cs typeface="Arial"/>
              </a:rPr>
              <a:t> </a:t>
            </a:r>
            <a:r>
              <a:rPr lang="ru-RU" sz="1600" u="heavy" spc="-10" dirty="0">
                <a:solidFill>
                  <a:srgbClr val="CC0099"/>
                </a:solidFill>
                <a:uFill>
                  <a:solidFill>
                    <a:srgbClr val="CC0099"/>
                  </a:solidFill>
                </a:uFill>
                <a:latin typeface="Arial"/>
                <a:cs typeface="Arial"/>
                <a:hlinkClick r:id="rId8"/>
              </a:rPr>
              <a:t>[13]</a:t>
            </a:r>
            <a:r>
              <a:rPr lang="ru-RU" sz="1600" spc="-10" dirty="0">
                <a:latin typeface="Arial"/>
                <a:cs typeface="Arial"/>
              </a:rPr>
              <a:t>,</a:t>
            </a:r>
            <a:r>
              <a:rPr lang="en-US" sz="1600" spc="-10" dirty="0" smtClean="0">
                <a:latin typeface="Arial"/>
                <a:cs typeface="Arial"/>
              </a:rPr>
              <a:t> </a:t>
            </a:r>
            <a:r>
              <a:rPr lang="en-US" sz="1600" spc="-15" dirty="0" smtClean="0">
                <a:latin typeface="Arial"/>
                <a:cs typeface="Arial"/>
              </a:rPr>
              <a:t>which </a:t>
            </a:r>
            <a:r>
              <a:rPr lang="en-US" sz="1600" spc="-15" dirty="0">
                <a:latin typeface="Arial"/>
                <a:cs typeface="Arial"/>
              </a:rPr>
              <a:t>can be explained by common </a:t>
            </a:r>
            <a:r>
              <a:rPr lang="en-US" sz="1600" spc="-15" dirty="0" smtClean="0">
                <a:latin typeface="Arial"/>
                <a:cs typeface="Arial"/>
              </a:rPr>
              <a:t>reasons and </a:t>
            </a:r>
            <a:r>
              <a:rPr lang="en-US" sz="1600" spc="-15" dirty="0">
                <a:latin typeface="Arial"/>
                <a:cs typeface="Arial"/>
              </a:rPr>
              <a:t>pathogenesis of these </a:t>
            </a:r>
            <a:r>
              <a:rPr lang="en-US" sz="1600" spc="-15" dirty="0" smtClean="0">
                <a:latin typeface="Arial"/>
                <a:cs typeface="Arial"/>
              </a:rPr>
              <a:t>complications. </a:t>
            </a:r>
            <a:r>
              <a:rPr lang="en-US" sz="1600" spc="-5" dirty="0" smtClean="0">
                <a:latin typeface="Arial"/>
                <a:cs typeface="Arial"/>
              </a:rPr>
              <a:t>The </a:t>
            </a:r>
            <a:r>
              <a:rPr lang="en-US" sz="1600" spc="-5" dirty="0">
                <a:latin typeface="Arial"/>
                <a:cs typeface="Arial"/>
              </a:rPr>
              <a:t>reasons </a:t>
            </a:r>
            <a:r>
              <a:rPr lang="en-US" sz="1600" spc="-5" dirty="0" smtClean="0">
                <a:latin typeface="Arial"/>
                <a:cs typeface="Arial"/>
              </a:rPr>
              <a:t>lies in </a:t>
            </a:r>
            <a:r>
              <a:rPr lang="en-US" sz="1600" spc="-5" dirty="0">
                <a:latin typeface="Arial"/>
                <a:cs typeface="Arial"/>
              </a:rPr>
              <a:t>violation of </a:t>
            </a:r>
            <a:r>
              <a:rPr lang="en-US" sz="1600" spc="-5" dirty="0" smtClean="0">
                <a:latin typeface="Arial"/>
                <a:cs typeface="Arial"/>
              </a:rPr>
              <a:t>general surgery rules: </a:t>
            </a:r>
            <a:r>
              <a:rPr lang="en-US" sz="1600" spc="-5" dirty="0" err="1" smtClean="0">
                <a:latin typeface="Arial"/>
                <a:cs typeface="Arial"/>
              </a:rPr>
              <a:t>aseptics</a:t>
            </a:r>
            <a:r>
              <a:rPr lang="en-US" sz="1600" spc="-5" dirty="0" smtClean="0">
                <a:latin typeface="Arial"/>
                <a:cs typeface="Arial"/>
              </a:rPr>
              <a:t>, </a:t>
            </a:r>
            <a:r>
              <a:rPr lang="en-US" sz="1600" spc="-5" dirty="0">
                <a:latin typeface="Arial"/>
                <a:cs typeface="Arial"/>
              </a:rPr>
              <a:t>antiseptics, </a:t>
            </a:r>
            <a:r>
              <a:rPr lang="en-US" sz="1600" spc="-5" dirty="0" err="1">
                <a:latin typeface="Arial"/>
                <a:cs typeface="Arial"/>
              </a:rPr>
              <a:t>atraumatic</a:t>
            </a:r>
            <a:r>
              <a:rPr lang="en-US" sz="1600" spc="-5" dirty="0">
                <a:latin typeface="Arial"/>
                <a:cs typeface="Arial"/>
              </a:rPr>
              <a:t> </a:t>
            </a:r>
            <a:r>
              <a:rPr lang="en-US" sz="1600" spc="-5" dirty="0" smtClean="0">
                <a:latin typeface="Arial"/>
                <a:cs typeface="Arial"/>
              </a:rPr>
              <a:t>manipulations. </a:t>
            </a:r>
            <a:r>
              <a:rPr lang="en-US" sz="1600" spc="-5" dirty="0">
                <a:latin typeface="Arial"/>
                <a:cs typeface="Arial"/>
              </a:rPr>
              <a:t>The general pathogenesis </a:t>
            </a:r>
            <a:r>
              <a:rPr lang="en-US" sz="1600" spc="-5" dirty="0" smtClean="0">
                <a:latin typeface="Arial"/>
                <a:cs typeface="Arial"/>
              </a:rPr>
              <a:t>ends by formation </a:t>
            </a:r>
            <a:r>
              <a:rPr lang="en-US" sz="1600" spc="-5" dirty="0">
                <a:latin typeface="Arial"/>
                <a:cs typeface="Arial"/>
              </a:rPr>
              <a:t>of a purulent cavity; </a:t>
            </a:r>
            <a:r>
              <a:rPr lang="en-US" sz="1600" spc="-5" dirty="0" smtClean="0">
                <a:latin typeface="Arial"/>
                <a:cs typeface="Arial"/>
              </a:rPr>
              <a:t>opening of anastomotic ligature </a:t>
            </a:r>
            <a:r>
              <a:rPr lang="en-US" sz="1600" spc="-5" dirty="0">
                <a:latin typeface="Arial"/>
                <a:cs typeface="Arial"/>
              </a:rPr>
              <a:t>abscess</a:t>
            </a:r>
            <a:r>
              <a:rPr lang="ru-RU" sz="1600" spc="-5" dirty="0" smtClean="0">
                <a:latin typeface="Arial"/>
                <a:cs typeface="Arial"/>
              </a:rPr>
              <a:t> </a:t>
            </a:r>
            <a:r>
              <a:rPr lang="en-US" sz="1600" spc="-5" dirty="0" smtClean="0">
                <a:latin typeface="Arial"/>
                <a:cs typeface="Arial"/>
              </a:rPr>
              <a:t>under pressure in intestine will lead to leak. </a:t>
            </a:r>
            <a:endParaRPr lang="ru-RU" sz="1600" spc="-5" dirty="0" smtClean="0">
              <a:latin typeface="Arial"/>
              <a:cs typeface="Arial"/>
            </a:endParaRPr>
          </a:p>
        </p:txBody>
      </p:sp>
      <p:pic>
        <p:nvPicPr>
          <p:cNvPr id="16" name="Рисунок 15">
            <a:hlinkClick r:id="" action="ppaction://hlinkshowjump?jump=nextslide"/>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8" name="Рисунок 17">
            <a:hlinkClick r:id="" action="ppaction://hlinkshowjump?jump=previousslide"/>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20" name="TextBox 19"/>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11"/>
              </a:rPr>
              <a:t>www.coloncancer.lv</a:t>
            </a:r>
            <a:r>
              <a:rPr lang="en-US" sz="1200" dirty="0" smtClean="0">
                <a:solidFill>
                  <a:srgbClr val="FF0066"/>
                </a:solidFill>
              </a:rPr>
              <a:t> is obligatory</a:t>
            </a:r>
            <a:endParaRPr lang="ru-RU" sz="1200" dirty="0">
              <a:solidFill>
                <a:srgbClr val="FF0066"/>
              </a:solidFill>
            </a:endParaRPr>
          </a:p>
        </p:txBody>
      </p:sp>
      <p:sp>
        <p:nvSpPr>
          <p:cNvPr id="17" name="object 11"/>
          <p:cNvSpPr txBox="1"/>
          <p:nvPr/>
        </p:nvSpPr>
        <p:spPr>
          <a:xfrm>
            <a:off x="381000" y="2917116"/>
            <a:ext cx="4038600" cy="664284"/>
          </a:xfrm>
          <a:prstGeom prst="rect">
            <a:avLst/>
          </a:prstGeom>
          <a:solidFill>
            <a:schemeClr val="accent2">
              <a:lumMod val="40000"/>
              <a:lumOff val="60000"/>
            </a:schemeClr>
          </a:solidFill>
          <a:ln w="22225">
            <a:solidFill>
              <a:srgbClr val="000000"/>
            </a:solidFill>
          </a:ln>
        </p:spPr>
        <p:txBody>
          <a:bodyPr vert="horz" wrap="square" lIns="72000" tIns="40640" rIns="72000" bIns="0" rtlCol="0">
            <a:spAutoFit/>
          </a:bodyPr>
          <a:lstStyle/>
          <a:p>
            <a:pPr marR="78740" algn="just">
              <a:lnSpc>
                <a:spcPct val="100000"/>
              </a:lnSpc>
            </a:pPr>
            <a:r>
              <a:rPr lang="en-US" sz="1350" b="1" i="1" spc="-20" dirty="0" err="1" smtClean="0">
                <a:latin typeface="Arial"/>
                <a:cs typeface="Arial"/>
              </a:rPr>
              <a:t>Aseptics</a:t>
            </a:r>
            <a:r>
              <a:rPr lang="en-US" sz="1350" i="1" spc="-20" dirty="0" smtClean="0">
                <a:latin typeface="Arial"/>
                <a:cs typeface="Arial"/>
              </a:rPr>
              <a:t> </a:t>
            </a:r>
            <a:r>
              <a:rPr lang="en-US" sz="1350" i="1" spc="-20" dirty="0">
                <a:latin typeface="Arial"/>
                <a:cs typeface="Arial"/>
              </a:rPr>
              <a:t>is a method of surgical work </a:t>
            </a:r>
            <a:r>
              <a:rPr lang="en-US" sz="1350" i="1" spc="-20" dirty="0" smtClean="0">
                <a:latin typeface="Arial"/>
                <a:cs typeface="Arial"/>
              </a:rPr>
              <a:t>which provides </a:t>
            </a:r>
            <a:r>
              <a:rPr lang="en-US" sz="1350" i="1" spc="-20" dirty="0">
                <a:latin typeface="Arial"/>
                <a:cs typeface="Arial"/>
              </a:rPr>
              <a:t>prevention of </a:t>
            </a:r>
            <a:r>
              <a:rPr lang="en-US" sz="1350" i="1" spc="-20" dirty="0" smtClean="0">
                <a:latin typeface="Arial"/>
                <a:cs typeface="Arial"/>
              </a:rPr>
              <a:t>entry of microbes  into </a:t>
            </a:r>
            <a:r>
              <a:rPr lang="en-US" sz="1350" i="1" spc="-20" dirty="0">
                <a:latin typeface="Arial"/>
                <a:cs typeface="Arial"/>
              </a:rPr>
              <a:t>the surgical </a:t>
            </a:r>
            <a:r>
              <a:rPr lang="en-US" sz="1350" i="1" spc="-20" dirty="0" smtClean="0">
                <a:latin typeface="Arial"/>
                <a:cs typeface="Arial"/>
              </a:rPr>
              <a:t>wound.</a:t>
            </a:r>
            <a:endParaRPr sz="1350" i="1" spc="-20" dirty="0">
              <a:latin typeface="Arial"/>
              <a:cs typeface="Arial"/>
            </a:endParaRPr>
          </a:p>
        </p:txBody>
      </p:sp>
      <p:sp>
        <p:nvSpPr>
          <p:cNvPr id="14"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2312" y="3429000"/>
            <a:ext cx="3721100" cy="2571262"/>
          </a:xfrm>
          <a:prstGeom prst="rect">
            <a:avLst/>
          </a:prstGeom>
          <a:blipFill>
            <a:blip r:embed="rId2" cstate="print"/>
            <a:stretch>
              <a:fillRect/>
            </a:stretch>
          </a:blipFill>
          <a:ln>
            <a:solidFill>
              <a:schemeClr val="tx1"/>
            </a:solidFill>
          </a:ln>
        </p:spPr>
        <p:txBody>
          <a:bodyPr wrap="square" lIns="0" tIns="0" rIns="0" bIns="0" rtlCol="0"/>
          <a:lstStyle/>
          <a:p>
            <a:endParaRPr dirty="0"/>
          </a:p>
        </p:txBody>
      </p:sp>
      <p:sp>
        <p:nvSpPr>
          <p:cNvPr id="4" name="object 4"/>
          <p:cNvSpPr/>
          <p:nvPr/>
        </p:nvSpPr>
        <p:spPr>
          <a:xfrm>
            <a:off x="4778438" y="3429000"/>
            <a:ext cx="3683000" cy="2571262"/>
          </a:xfrm>
          <a:prstGeom prst="rect">
            <a:avLst/>
          </a:prstGeom>
          <a:blipFill>
            <a:blip r:embed="rId3" cstate="print"/>
            <a:stretch>
              <a:fillRect/>
            </a:stretch>
          </a:blipFill>
          <a:ln>
            <a:solidFill>
              <a:schemeClr val="tx1"/>
            </a:solidFill>
          </a:ln>
        </p:spPr>
        <p:txBody>
          <a:bodyPr wrap="square" lIns="0" tIns="0" rIns="0" bIns="0" rtlCol="0"/>
          <a:lstStyle/>
          <a:p>
            <a:endParaRPr dirty="0"/>
          </a:p>
        </p:txBody>
      </p:sp>
      <p:sp>
        <p:nvSpPr>
          <p:cNvPr id="6" name="object 6"/>
          <p:cNvSpPr txBox="1"/>
          <p:nvPr/>
        </p:nvSpPr>
        <p:spPr>
          <a:xfrm>
            <a:off x="826452" y="6172412"/>
            <a:ext cx="3616960" cy="320601"/>
          </a:xfrm>
          <a:prstGeom prst="rect">
            <a:avLst/>
          </a:prstGeom>
        </p:spPr>
        <p:txBody>
          <a:bodyPr vert="horz" wrap="square" lIns="0" tIns="12700" rIns="0" bIns="0" rtlCol="0">
            <a:spAutoFit/>
          </a:bodyPr>
          <a:lstStyle/>
          <a:p>
            <a:pPr algn="ctr">
              <a:lnSpc>
                <a:spcPts val="1200"/>
              </a:lnSpc>
            </a:pPr>
            <a:r>
              <a:rPr lang="en-US" sz="1400" spc="-10" dirty="0" err="1" smtClean="0">
                <a:latin typeface="Arial"/>
                <a:cs typeface="Arial"/>
              </a:rPr>
              <a:t>Intubational</a:t>
            </a:r>
            <a:r>
              <a:rPr lang="en-US" sz="1400" spc="-10" dirty="0" smtClean="0">
                <a:latin typeface="Arial"/>
                <a:cs typeface="Arial"/>
              </a:rPr>
              <a:t> </a:t>
            </a:r>
            <a:r>
              <a:rPr lang="en-US" sz="1400" spc="-10" dirty="0">
                <a:latin typeface="Arial"/>
                <a:cs typeface="Arial"/>
              </a:rPr>
              <a:t>intestinal trauma: </a:t>
            </a:r>
          </a:p>
          <a:p>
            <a:pPr algn="ctr">
              <a:lnSpc>
                <a:spcPts val="1200"/>
              </a:lnSpc>
            </a:pPr>
            <a:r>
              <a:rPr lang="en-US" sz="1400" spc="-10" dirty="0">
                <a:latin typeface="Arial"/>
                <a:cs typeface="Arial"/>
              </a:rPr>
              <a:t>stratification of mucosal and muscular layers</a:t>
            </a:r>
            <a:endParaRPr sz="1400" spc="-10" dirty="0">
              <a:latin typeface="Arial"/>
              <a:cs typeface="Arial"/>
            </a:endParaRPr>
          </a:p>
        </p:txBody>
      </p:sp>
      <p:sp>
        <p:nvSpPr>
          <p:cNvPr id="7" name="object 7"/>
          <p:cNvSpPr txBox="1"/>
          <p:nvPr/>
        </p:nvSpPr>
        <p:spPr>
          <a:xfrm>
            <a:off x="5350552" y="6151881"/>
            <a:ext cx="2574248" cy="346249"/>
          </a:xfrm>
          <a:prstGeom prst="rect">
            <a:avLst/>
          </a:prstGeom>
        </p:spPr>
        <p:txBody>
          <a:bodyPr vert="horz" wrap="square" lIns="0" tIns="12700" rIns="0" bIns="0" rtlCol="0">
            <a:spAutoFit/>
          </a:bodyPr>
          <a:lstStyle/>
          <a:p>
            <a:pPr algn="ctr">
              <a:lnSpc>
                <a:spcPts val="1400"/>
              </a:lnSpc>
            </a:pPr>
            <a:r>
              <a:rPr lang="en-US" sz="1400" spc="-10" dirty="0" err="1" smtClean="0">
                <a:latin typeface="Arial"/>
                <a:cs typeface="Arial"/>
              </a:rPr>
              <a:t>Intubational</a:t>
            </a:r>
            <a:r>
              <a:rPr lang="en-US" sz="1400" spc="-10" dirty="0" smtClean="0">
                <a:latin typeface="Arial"/>
                <a:cs typeface="Arial"/>
              </a:rPr>
              <a:t> intestinal trauma:</a:t>
            </a:r>
            <a:endParaRPr sz="1400" dirty="0">
              <a:latin typeface="Arial"/>
              <a:cs typeface="Arial"/>
            </a:endParaRPr>
          </a:p>
          <a:p>
            <a:pPr algn="ctr">
              <a:lnSpc>
                <a:spcPts val="1200"/>
              </a:lnSpc>
            </a:pPr>
            <a:r>
              <a:rPr lang="en-US" sz="1400" spc="-20" dirty="0">
                <a:latin typeface="Arial"/>
                <a:cs typeface="Arial"/>
              </a:rPr>
              <a:t>hematoma of muscular layer</a:t>
            </a:r>
            <a:endParaRPr sz="1400" dirty="0">
              <a:latin typeface="Arial"/>
              <a:cs typeface="Arial"/>
            </a:endParaRPr>
          </a:p>
        </p:txBody>
      </p:sp>
      <p:sp>
        <p:nvSpPr>
          <p:cNvPr id="10" name="object 10"/>
          <p:cNvSpPr txBox="1"/>
          <p:nvPr/>
        </p:nvSpPr>
        <p:spPr>
          <a:xfrm>
            <a:off x="363264" y="1170247"/>
            <a:ext cx="8420735" cy="2126864"/>
          </a:xfrm>
          <a:prstGeom prst="rect">
            <a:avLst/>
          </a:prstGeom>
        </p:spPr>
        <p:txBody>
          <a:bodyPr vert="horz" wrap="square" lIns="0" tIns="92075" rIns="0" bIns="0" rtlCol="0">
            <a:spAutoFit/>
          </a:bodyPr>
          <a:lstStyle/>
          <a:p>
            <a:pPr marL="20320" marR="15875" algn="just">
              <a:lnSpc>
                <a:spcPct val="100000"/>
              </a:lnSpc>
              <a:spcBef>
                <a:spcPts val="555"/>
              </a:spcBef>
            </a:pPr>
            <a:r>
              <a:rPr lang="en-US" sz="1600" spc="-5" dirty="0" smtClean="0">
                <a:latin typeface="Arial"/>
                <a:cs typeface="Arial"/>
              </a:rPr>
              <a:t>On-table intestinal lavage </a:t>
            </a:r>
            <a:r>
              <a:rPr lang="ru-RU" sz="1600" u="heavy" spc="-5" dirty="0">
                <a:uFill>
                  <a:solidFill>
                    <a:srgbClr val="CC0099"/>
                  </a:solidFill>
                </a:uFill>
                <a:latin typeface="Arial"/>
                <a:cs typeface="Arial"/>
                <a:hlinkClick r:id="rId4"/>
              </a:rPr>
              <a:t>[17]</a:t>
            </a:r>
            <a:r>
              <a:rPr lang="ru-RU" sz="1600" spc="-5" dirty="0">
                <a:latin typeface="Arial"/>
                <a:cs typeface="Arial"/>
              </a:rPr>
              <a:t> </a:t>
            </a:r>
            <a:r>
              <a:rPr lang="en-US" sz="1600" spc="-10" dirty="0" smtClean="0">
                <a:latin typeface="Arial"/>
                <a:cs typeface="Arial"/>
              </a:rPr>
              <a:t>requires </a:t>
            </a:r>
            <a:r>
              <a:rPr lang="en-US" sz="1600" spc="-10" dirty="0" err="1" smtClean="0">
                <a:latin typeface="Arial"/>
                <a:cs typeface="Arial"/>
              </a:rPr>
              <a:t>palpatory</a:t>
            </a:r>
            <a:r>
              <a:rPr lang="en-US" sz="1600" spc="-10" dirty="0" smtClean="0">
                <a:latin typeface="Arial"/>
                <a:cs typeface="Arial"/>
              </a:rPr>
              <a:t> intubation of intestine, </a:t>
            </a:r>
            <a:r>
              <a:rPr lang="en-US" sz="1600" spc="-10" dirty="0">
                <a:latin typeface="Arial"/>
                <a:cs typeface="Arial"/>
              </a:rPr>
              <a:t>emptying without intubation - </a:t>
            </a:r>
            <a:r>
              <a:rPr lang="en-US" sz="1600" spc="-10" dirty="0" smtClean="0">
                <a:latin typeface="Arial"/>
                <a:cs typeface="Arial"/>
              </a:rPr>
              <a:t>“milking". </a:t>
            </a:r>
            <a:r>
              <a:rPr lang="en-US" sz="1600" spc="-10" dirty="0">
                <a:latin typeface="Arial"/>
                <a:cs typeface="Arial"/>
              </a:rPr>
              <a:t>The refusal </a:t>
            </a:r>
            <a:r>
              <a:rPr lang="en-US" sz="1600" spc="-10" dirty="0" smtClean="0">
                <a:latin typeface="Arial"/>
                <a:cs typeface="Arial"/>
              </a:rPr>
              <a:t>from these </a:t>
            </a:r>
            <a:r>
              <a:rPr lang="en-US" sz="1600" spc="-10" dirty="0">
                <a:latin typeface="Arial"/>
                <a:cs typeface="Arial"/>
              </a:rPr>
              <a:t>manipulations in favor of unloading </a:t>
            </a:r>
            <a:r>
              <a:rPr lang="en-US" sz="1600" spc="-10" dirty="0" smtClean="0">
                <a:latin typeface="Arial"/>
                <a:cs typeface="Arial"/>
              </a:rPr>
              <a:t>stomas is argued by intestinal trauma</a:t>
            </a:r>
            <a:r>
              <a:rPr lang="en-US" sz="1600" spc="-10" dirty="0">
                <a:latin typeface="Arial"/>
                <a:cs typeface="Arial"/>
              </a:rPr>
              <a:t>, </a:t>
            </a:r>
            <a:r>
              <a:rPr lang="en-US" sz="1600" spc="-10" dirty="0" smtClean="0">
                <a:latin typeface="Arial"/>
                <a:cs typeface="Arial"/>
              </a:rPr>
              <a:t>drop </a:t>
            </a:r>
            <a:r>
              <a:rPr lang="en-US" sz="1600" spc="-10" dirty="0">
                <a:latin typeface="Arial"/>
                <a:cs typeface="Arial"/>
              </a:rPr>
              <a:t>in blood pressure during and after palpation, clogging of tubes, </a:t>
            </a:r>
            <a:r>
              <a:rPr lang="en-US" sz="1600" spc="-10" dirty="0" smtClean="0">
                <a:latin typeface="Arial"/>
                <a:cs typeface="Arial"/>
              </a:rPr>
              <a:t>threat </a:t>
            </a:r>
            <a:r>
              <a:rPr lang="en-US" sz="1600" spc="-10" dirty="0">
                <a:latin typeface="Arial"/>
                <a:cs typeface="Arial"/>
              </a:rPr>
              <a:t>of contact </a:t>
            </a:r>
            <a:r>
              <a:rPr lang="en-US" sz="1600" spc="-10" dirty="0" smtClean="0">
                <a:latin typeface="Arial"/>
                <a:cs typeface="Arial"/>
              </a:rPr>
              <a:t>sores </a:t>
            </a:r>
            <a:r>
              <a:rPr sz="1600" u="heavy" spc="-10" dirty="0" smtClean="0">
                <a:uFill>
                  <a:solidFill>
                    <a:srgbClr val="CC0099"/>
                  </a:solidFill>
                </a:uFill>
                <a:latin typeface="Arial"/>
                <a:cs typeface="Arial"/>
                <a:hlinkClick r:id="rId5"/>
              </a:rPr>
              <a:t>[18]</a:t>
            </a:r>
            <a:r>
              <a:rPr lang="ru-RU" sz="1600" spc="-10" dirty="0">
                <a:latin typeface="Arial"/>
                <a:cs typeface="Arial"/>
              </a:rPr>
              <a:t>.</a:t>
            </a:r>
            <a:r>
              <a:rPr lang="ru-RU" sz="1600" spc="-10" dirty="0" smtClean="0">
                <a:latin typeface="Arial"/>
                <a:cs typeface="Arial"/>
              </a:rPr>
              <a:t> </a:t>
            </a:r>
            <a:endParaRPr sz="1600" dirty="0">
              <a:latin typeface="Arial"/>
              <a:cs typeface="Arial"/>
            </a:endParaRPr>
          </a:p>
          <a:p>
            <a:pPr marL="12700" marR="5080" algn="just">
              <a:spcBef>
                <a:spcPts val="500"/>
              </a:spcBef>
            </a:pPr>
            <a:r>
              <a:rPr lang="en-US" sz="1600" spc="-15" dirty="0" smtClean="0">
                <a:latin typeface="Arial"/>
                <a:cs typeface="Arial"/>
              </a:rPr>
              <a:t>The </a:t>
            </a:r>
            <a:r>
              <a:rPr lang="en-US" sz="1600" spc="-15" dirty="0">
                <a:latin typeface="Arial"/>
                <a:cs typeface="Arial"/>
              </a:rPr>
              <a:t>picture of </a:t>
            </a:r>
            <a:r>
              <a:rPr lang="en-US" sz="1600" spc="-15" dirty="0" err="1" smtClean="0">
                <a:latin typeface="Arial"/>
                <a:cs typeface="Arial"/>
              </a:rPr>
              <a:t>palpatory</a:t>
            </a:r>
            <a:r>
              <a:rPr lang="en-US" sz="1600" spc="-15" dirty="0" smtClean="0">
                <a:latin typeface="Arial"/>
                <a:cs typeface="Arial"/>
              </a:rPr>
              <a:t> trauma was received by experiments</a:t>
            </a:r>
            <a:r>
              <a:rPr lang="en-US" sz="1600" spc="-15" dirty="0">
                <a:latin typeface="Arial"/>
                <a:cs typeface="Arial"/>
              </a:rPr>
              <a:t>; </a:t>
            </a:r>
            <a:r>
              <a:rPr lang="en-US" sz="1600" spc="-15" dirty="0" smtClean="0">
                <a:latin typeface="Arial"/>
                <a:cs typeface="Arial"/>
              </a:rPr>
              <a:t>microscopy study of canine’s intubated intestines preparations </a:t>
            </a:r>
            <a:r>
              <a:rPr lang="en-US" sz="1600" spc="-15" dirty="0">
                <a:latin typeface="Arial"/>
                <a:cs typeface="Arial"/>
              </a:rPr>
              <a:t>revealed a gross damage </a:t>
            </a:r>
            <a:r>
              <a:rPr lang="en-US" sz="1600" spc="-15" dirty="0" smtClean="0">
                <a:latin typeface="Arial"/>
                <a:cs typeface="Arial"/>
              </a:rPr>
              <a:t>of all </a:t>
            </a:r>
            <a:r>
              <a:rPr lang="en-US" sz="1600" spc="-15" dirty="0">
                <a:latin typeface="Arial"/>
                <a:cs typeface="Arial"/>
              </a:rPr>
              <a:t>its layers</a:t>
            </a:r>
            <a:r>
              <a:rPr lang="ru-RU" sz="1600" spc="-15" dirty="0">
                <a:latin typeface="Arial"/>
                <a:cs typeface="Arial"/>
              </a:rPr>
              <a:t> </a:t>
            </a:r>
            <a:r>
              <a:rPr sz="1600" spc="-15" dirty="0">
                <a:solidFill>
                  <a:srgbClr val="0070C0"/>
                </a:solidFill>
                <a:latin typeface="Arial"/>
                <a:cs typeface="Arial"/>
              </a:rPr>
              <a:t>[</a:t>
            </a:r>
            <a:r>
              <a:rPr sz="1600" spc="-15" dirty="0" smtClean="0">
                <a:solidFill>
                  <a:srgbClr val="0070C0"/>
                </a:solidFill>
                <a:latin typeface="Arial"/>
                <a:cs typeface="Arial"/>
              </a:rPr>
              <a:t>19]</a:t>
            </a:r>
            <a:r>
              <a:rPr lang="ru-RU" sz="1600" spc="-15" dirty="0">
                <a:latin typeface="Arial"/>
                <a:cs typeface="Arial"/>
              </a:rPr>
              <a:t>.</a:t>
            </a:r>
            <a:r>
              <a:rPr lang="ru-RU" sz="1600" spc="-15" dirty="0" smtClean="0">
                <a:solidFill>
                  <a:srgbClr val="0070C0"/>
                </a:solidFill>
                <a:latin typeface="Arial"/>
                <a:cs typeface="Arial"/>
              </a:rPr>
              <a:t> </a:t>
            </a:r>
            <a:r>
              <a:rPr lang="en-US" sz="1600" spc="-15" dirty="0">
                <a:latin typeface="Arial"/>
                <a:cs typeface="Arial"/>
              </a:rPr>
              <a:t>It is important that the healing of anastomosis is affected not only by the physical </a:t>
            </a:r>
            <a:r>
              <a:rPr lang="en-US" sz="1600" spc="-15" dirty="0" smtClean="0">
                <a:latin typeface="Arial"/>
                <a:cs typeface="Arial"/>
              </a:rPr>
              <a:t>intestinal trauma, </a:t>
            </a:r>
            <a:r>
              <a:rPr lang="en-US" sz="1600" spc="-15" dirty="0">
                <a:latin typeface="Arial"/>
                <a:cs typeface="Arial"/>
              </a:rPr>
              <a:t>but also by the </a:t>
            </a:r>
            <a:r>
              <a:rPr lang="en-US" sz="1600" spc="-15" dirty="0" err="1">
                <a:latin typeface="Arial"/>
                <a:cs typeface="Arial"/>
              </a:rPr>
              <a:t>neuro</a:t>
            </a:r>
            <a:r>
              <a:rPr lang="en-US" sz="1600" spc="-15" dirty="0">
                <a:latin typeface="Arial"/>
                <a:cs typeface="Arial"/>
              </a:rPr>
              <a:t>-reflex reaction to it, </a:t>
            </a:r>
            <a:r>
              <a:rPr lang="en-US" sz="1600" spc="-15" dirty="0" smtClean="0">
                <a:latin typeface="Arial"/>
                <a:cs typeface="Arial"/>
              </a:rPr>
              <a:t>expressed by </a:t>
            </a:r>
            <a:r>
              <a:rPr lang="en-US" sz="1600" spc="-15" dirty="0">
                <a:latin typeface="Arial"/>
                <a:cs typeface="Arial"/>
              </a:rPr>
              <a:t>vasospasm, ischemia </a:t>
            </a:r>
            <a:r>
              <a:rPr lang="en-US" sz="1600" spc="-15" dirty="0" smtClean="0">
                <a:latin typeface="Arial"/>
                <a:cs typeface="Arial"/>
              </a:rPr>
              <a:t>.</a:t>
            </a:r>
            <a:endParaRPr sz="1600" dirty="0">
              <a:latin typeface="Arial"/>
              <a:cs typeface="Arial"/>
            </a:endParaRPr>
          </a:p>
        </p:txBody>
      </p:sp>
      <p:sp>
        <p:nvSpPr>
          <p:cNvPr id="13"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gn="ctr">
              <a:lnSpc>
                <a:spcPct val="100000"/>
              </a:lnSpc>
              <a:spcBef>
                <a:spcPts val="50"/>
              </a:spcBef>
            </a:pPr>
            <a:r>
              <a:rPr lang="en-US" dirty="0" smtClean="0"/>
              <a:t>4</a:t>
            </a:r>
            <a:endParaRPr dirty="0"/>
          </a:p>
        </p:txBody>
      </p:sp>
      <p:sp>
        <p:nvSpPr>
          <p:cNvPr id="23" name="Rectangle 22"/>
          <p:cNvSpPr/>
          <p:nvPr/>
        </p:nvSpPr>
        <p:spPr>
          <a:xfrm>
            <a:off x="396001" y="849868"/>
            <a:ext cx="8387998" cy="369332"/>
          </a:xfrm>
          <a:prstGeom prst="rect">
            <a:avLst/>
          </a:prstGeom>
        </p:spPr>
        <p:txBody>
          <a:bodyPr wrap="square">
            <a:spAutoFit/>
          </a:bodyPr>
          <a:lstStyle/>
          <a:p>
            <a:pPr marL="12700" algn="ctr">
              <a:lnSpc>
                <a:spcPct val="100000"/>
              </a:lnSpc>
            </a:pPr>
            <a:r>
              <a:rPr lang="en-US" b="1" spc="-5" dirty="0" smtClean="0">
                <a:latin typeface="Arial"/>
                <a:cs typeface="Arial"/>
              </a:rPr>
              <a:t>4</a:t>
            </a:r>
            <a:r>
              <a:rPr lang="ru-RU" b="1" spc="-5" dirty="0" smtClean="0">
                <a:latin typeface="Arial"/>
                <a:cs typeface="Arial"/>
              </a:rPr>
              <a:t>. </a:t>
            </a:r>
            <a:r>
              <a:rPr lang="lv-LV" b="1" spc="-5" dirty="0" smtClean="0">
                <a:latin typeface="Arial"/>
                <a:cs typeface="Arial"/>
              </a:rPr>
              <a:t>Palpatory </a:t>
            </a:r>
            <a:r>
              <a:rPr lang="en-US" b="1" spc="-5" dirty="0">
                <a:latin typeface="Arial"/>
                <a:cs typeface="Arial"/>
              </a:rPr>
              <a:t>intestinal </a:t>
            </a:r>
            <a:r>
              <a:rPr lang="lv-LV" b="1" spc="-5" dirty="0">
                <a:latin typeface="Arial"/>
                <a:cs typeface="Arial"/>
              </a:rPr>
              <a:t>trauma</a:t>
            </a:r>
            <a:r>
              <a:rPr lang="en-US" b="1" spc="-5" dirty="0">
                <a:latin typeface="Arial"/>
                <a:cs typeface="Arial"/>
              </a:rPr>
              <a:t> – the </a:t>
            </a:r>
            <a:r>
              <a:rPr lang="lv-LV" b="1" spc="-5" dirty="0">
                <a:latin typeface="Arial"/>
                <a:cs typeface="Arial"/>
              </a:rPr>
              <a:t>second reason of anastomotic leak</a:t>
            </a:r>
            <a:endParaRPr lang="ru-RU" b="1" spc="-5" dirty="0">
              <a:latin typeface="Arial"/>
              <a:cs typeface="Arial"/>
            </a:endParaRPr>
          </a:p>
        </p:txBody>
      </p:sp>
      <p:pic>
        <p:nvPicPr>
          <p:cNvPr id="18" name="Рисунок 17">
            <a:hlinkClick r:id="" action="ppaction://hlinkshowjump?jump=nextslide"/>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9" name="Рисунок 18">
            <a:hlinkClick r:id="" action="ppaction://hlinkshowjump?jump=previousslide"/>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24" name="TextBox 23"/>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8"/>
              </a:rPr>
              <a:t>www.coloncancer.lv</a:t>
            </a:r>
            <a:r>
              <a:rPr lang="en-US" sz="1200" dirty="0" smtClean="0">
                <a:solidFill>
                  <a:srgbClr val="FF0066"/>
                </a:solidFill>
              </a:rPr>
              <a:t> is obligatory</a:t>
            </a:r>
            <a:endParaRPr lang="ru-RU" sz="1200" dirty="0">
              <a:solidFill>
                <a:srgbClr val="FF0066"/>
              </a:solidFill>
            </a:endParaRPr>
          </a:p>
        </p:txBody>
      </p:sp>
      <p:sp>
        <p:nvSpPr>
          <p:cNvPr id="14"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412009" y="1407561"/>
            <a:ext cx="8377548" cy="5145639"/>
          </a:xfrm>
          <a:prstGeom prst="rect">
            <a:avLst/>
          </a:prstGeom>
        </p:spPr>
        <p:txBody>
          <a:bodyPr vert="horz" wrap="square" lIns="0" tIns="92075" rIns="0" bIns="0" rtlCol="0">
            <a:spAutoFit/>
          </a:bodyPr>
          <a:lstStyle/>
          <a:p>
            <a:pPr marR="26670" algn="just">
              <a:lnSpc>
                <a:spcPct val="100000"/>
              </a:lnSpc>
            </a:pPr>
            <a:endParaRPr lang="ru-RU" sz="1600" spc="-15" dirty="0" smtClean="0">
              <a:solidFill>
                <a:srgbClr val="FF0000"/>
              </a:solidFill>
              <a:latin typeface="Arial"/>
              <a:cs typeface="Arial"/>
            </a:endParaRPr>
          </a:p>
          <a:p>
            <a:pPr marR="26670" algn="just">
              <a:lnSpc>
                <a:spcPct val="100000"/>
              </a:lnSpc>
            </a:pPr>
            <a:r>
              <a:rPr lang="en-US" sz="1600" spc="-15" dirty="0" smtClean="0">
                <a:latin typeface="Arial"/>
                <a:cs typeface="Arial"/>
              </a:rPr>
              <a:t>The </a:t>
            </a:r>
            <a:r>
              <a:rPr lang="en-US" sz="1600" spc="-15" dirty="0">
                <a:latin typeface="Arial"/>
                <a:cs typeface="Arial"/>
              </a:rPr>
              <a:t>method is intended to prevent the </a:t>
            </a:r>
            <a:r>
              <a:rPr lang="en-US" sz="1600" spc="-15" dirty="0" smtClean="0">
                <a:latin typeface="Arial"/>
                <a:cs typeface="Arial"/>
              </a:rPr>
              <a:t>leak </a:t>
            </a:r>
            <a:r>
              <a:rPr lang="en-US" sz="1600" spc="-15" dirty="0">
                <a:latin typeface="Arial"/>
                <a:cs typeface="Arial"/>
              </a:rPr>
              <a:t>of colon anastomosis. It is actual, first of all, </a:t>
            </a:r>
            <a:r>
              <a:rPr lang="en-US" sz="1600" spc="-15" dirty="0" smtClean="0">
                <a:latin typeface="Arial"/>
                <a:cs typeface="Arial"/>
              </a:rPr>
              <a:t>in case of urgent </a:t>
            </a:r>
            <a:r>
              <a:rPr lang="en-US" sz="1600" spc="-15" dirty="0">
                <a:latin typeface="Arial"/>
                <a:cs typeface="Arial"/>
              </a:rPr>
              <a:t>resection, conducted in connection with ileus. The essence </a:t>
            </a:r>
            <a:r>
              <a:rPr lang="en-US" sz="1600" spc="-15" dirty="0" smtClean="0">
                <a:latin typeface="Arial"/>
                <a:cs typeface="Arial"/>
              </a:rPr>
              <a:t>of prevention lies in</a:t>
            </a:r>
            <a:r>
              <a:rPr lang="ru-RU" sz="1600" spc="-15" dirty="0" smtClean="0">
                <a:latin typeface="Arial"/>
                <a:cs typeface="Arial"/>
              </a:rPr>
              <a:t>: </a:t>
            </a:r>
          </a:p>
          <a:p>
            <a:pPr marR="26670" algn="just">
              <a:lnSpc>
                <a:spcPct val="100000"/>
              </a:lnSpc>
            </a:pPr>
            <a:r>
              <a:rPr lang="ru-RU" sz="1600" spc="-15" dirty="0" smtClean="0">
                <a:latin typeface="Arial"/>
                <a:cs typeface="Arial"/>
              </a:rPr>
              <a:t>  1. </a:t>
            </a:r>
            <a:r>
              <a:rPr lang="en-US" sz="1600" spc="-15" dirty="0" smtClean="0">
                <a:latin typeface="Arial"/>
                <a:cs typeface="Arial"/>
              </a:rPr>
              <a:t>Intensive </a:t>
            </a:r>
            <a:r>
              <a:rPr lang="en-US" sz="1600" spc="-15" dirty="0" err="1" smtClean="0">
                <a:latin typeface="Arial"/>
                <a:cs typeface="Arial"/>
              </a:rPr>
              <a:t>antegrade</a:t>
            </a:r>
            <a:r>
              <a:rPr lang="en-US" sz="1600" spc="-15" dirty="0" smtClean="0">
                <a:latin typeface="Arial"/>
                <a:cs typeface="Arial"/>
              </a:rPr>
              <a:t> lavage </a:t>
            </a:r>
            <a:r>
              <a:rPr lang="en-US" sz="1600" spc="-15" dirty="0">
                <a:latin typeface="Arial"/>
                <a:cs typeface="Arial"/>
              </a:rPr>
              <a:t>of </a:t>
            </a:r>
            <a:r>
              <a:rPr lang="en-US" sz="1600" spc="-15" dirty="0" smtClean="0">
                <a:latin typeface="Arial"/>
                <a:cs typeface="Arial"/>
              </a:rPr>
              <a:t>intestinal </a:t>
            </a:r>
            <a:r>
              <a:rPr lang="en-US" sz="1600" spc="-15" dirty="0">
                <a:latin typeface="Arial"/>
                <a:cs typeface="Arial"/>
              </a:rPr>
              <a:t>cavity </a:t>
            </a:r>
            <a:r>
              <a:rPr lang="en-US" sz="1600" spc="-15" dirty="0" smtClean="0">
                <a:latin typeface="Arial"/>
                <a:cs typeface="Arial"/>
              </a:rPr>
              <a:t>in course of </a:t>
            </a:r>
            <a:r>
              <a:rPr lang="en-US" sz="1600" spc="-15" dirty="0">
                <a:latin typeface="Arial"/>
                <a:cs typeface="Arial"/>
              </a:rPr>
              <a:t>operation</a:t>
            </a:r>
            <a:r>
              <a:rPr lang="ru-RU" sz="1600" spc="-15" dirty="0" smtClean="0">
                <a:latin typeface="Arial"/>
                <a:cs typeface="Arial"/>
              </a:rPr>
              <a:t>. </a:t>
            </a:r>
          </a:p>
          <a:p>
            <a:pPr marR="26670" algn="just">
              <a:lnSpc>
                <a:spcPct val="100000"/>
              </a:lnSpc>
            </a:pPr>
            <a:r>
              <a:rPr lang="ru-RU" sz="1600" spc="-15" dirty="0" smtClean="0">
                <a:latin typeface="Arial"/>
                <a:cs typeface="Arial"/>
              </a:rPr>
              <a:t>  2. </a:t>
            </a:r>
            <a:r>
              <a:rPr lang="en-US" sz="1600" spc="-15" dirty="0" smtClean="0">
                <a:latin typeface="Arial"/>
                <a:cs typeface="Arial"/>
              </a:rPr>
              <a:t>Extended irrigation </a:t>
            </a:r>
            <a:r>
              <a:rPr lang="en-US" sz="1600" spc="-15" dirty="0">
                <a:latin typeface="Arial"/>
                <a:cs typeface="Arial"/>
              </a:rPr>
              <a:t>and aspiration of </a:t>
            </a:r>
            <a:r>
              <a:rPr lang="en-US" sz="1600" spc="-15" dirty="0" smtClean="0">
                <a:latin typeface="Arial"/>
                <a:cs typeface="Arial"/>
              </a:rPr>
              <a:t>intestinal cavity during post-operational period</a:t>
            </a:r>
            <a:r>
              <a:rPr lang="ru-RU" sz="1600" spc="-15" dirty="0" smtClean="0">
                <a:latin typeface="Arial"/>
                <a:cs typeface="Arial"/>
              </a:rPr>
              <a:t>. </a:t>
            </a:r>
          </a:p>
          <a:p>
            <a:pPr marR="26670" algn="just">
              <a:lnSpc>
                <a:spcPct val="100000"/>
              </a:lnSpc>
            </a:pPr>
            <a:r>
              <a:rPr lang="en-US" sz="1600" dirty="0" smtClean="0">
                <a:latin typeface="Arial"/>
                <a:cs typeface="Arial"/>
              </a:rPr>
              <a:t>Postoperative </a:t>
            </a:r>
            <a:r>
              <a:rPr lang="en-US" sz="1600" dirty="0">
                <a:latin typeface="Arial"/>
                <a:cs typeface="Arial"/>
              </a:rPr>
              <a:t>irrigation will provide X-ray control of anastomosis tightness and lavage of </a:t>
            </a:r>
            <a:r>
              <a:rPr lang="en-US" sz="1600" dirty="0" smtClean="0">
                <a:latin typeface="Arial"/>
                <a:cs typeface="Arial"/>
              </a:rPr>
              <a:t>mucosa</a:t>
            </a:r>
            <a:r>
              <a:rPr lang="en-US" sz="1600" dirty="0">
                <a:latin typeface="Arial"/>
                <a:cs typeface="Arial"/>
              </a:rPr>
              <a:t>; </a:t>
            </a:r>
            <a:r>
              <a:rPr lang="en-US" sz="1600" dirty="0" smtClean="0">
                <a:latin typeface="Arial"/>
                <a:cs typeface="Arial"/>
              </a:rPr>
              <a:t>continuous aspiration </a:t>
            </a:r>
            <a:r>
              <a:rPr lang="en-US" sz="1600" dirty="0">
                <a:latin typeface="Arial"/>
                <a:cs typeface="Arial"/>
              </a:rPr>
              <a:t>will exclude gases and liquid in </a:t>
            </a:r>
            <a:r>
              <a:rPr lang="en-US" sz="1600" dirty="0" smtClean="0">
                <a:latin typeface="Arial"/>
                <a:cs typeface="Arial"/>
              </a:rPr>
              <a:t>an intestinal </a:t>
            </a:r>
            <a:r>
              <a:rPr lang="en-US" sz="1600" dirty="0">
                <a:latin typeface="Arial"/>
                <a:cs typeface="Arial"/>
              </a:rPr>
              <a:t>cavity, </a:t>
            </a:r>
            <a:r>
              <a:rPr lang="en-US" sz="1600" dirty="0" smtClean="0">
                <a:latin typeface="Arial"/>
                <a:cs typeface="Arial"/>
              </a:rPr>
              <a:t>will provide a flat state of intestine and closing of anastomosis </a:t>
            </a:r>
            <a:r>
              <a:rPr lang="en-US" sz="1600" dirty="0">
                <a:latin typeface="Arial"/>
                <a:cs typeface="Arial"/>
              </a:rPr>
              <a:t>mucous lips </a:t>
            </a:r>
            <a:r>
              <a:rPr lang="en-US" sz="1600" dirty="0" smtClean="0">
                <a:latin typeface="Arial"/>
                <a:cs typeface="Arial"/>
              </a:rPr>
              <a:t>and</a:t>
            </a:r>
            <a:r>
              <a:rPr lang="en-US" sz="1600" dirty="0">
                <a:latin typeface="Arial"/>
                <a:cs typeface="Arial"/>
              </a:rPr>
              <a:t>, as a result, its healing by primary and even </a:t>
            </a:r>
            <a:r>
              <a:rPr lang="en-US" sz="1600" dirty="0" smtClean="0">
                <a:latin typeface="Arial"/>
                <a:cs typeface="Arial"/>
              </a:rPr>
              <a:t>by secondary tension.</a:t>
            </a:r>
            <a:r>
              <a:rPr lang="ru-RU" sz="1600" dirty="0" smtClean="0">
                <a:latin typeface="Arial"/>
                <a:cs typeface="Arial"/>
              </a:rPr>
              <a:t> </a:t>
            </a:r>
          </a:p>
          <a:p>
            <a:pPr marR="26670" algn="just">
              <a:spcBef>
                <a:spcPts val="500"/>
              </a:spcBef>
            </a:pPr>
            <a:r>
              <a:rPr lang="en-US" sz="1600" dirty="0" smtClean="0">
                <a:latin typeface="Arial"/>
                <a:cs typeface="Arial"/>
              </a:rPr>
              <a:t>Lavage</a:t>
            </a:r>
            <a:r>
              <a:rPr lang="en-US" sz="1600" dirty="0">
                <a:latin typeface="Arial"/>
                <a:cs typeface="Arial"/>
              </a:rPr>
              <a:t>, irrigation and aspiration of intestines are realized by new systems integrated into </a:t>
            </a:r>
            <a:r>
              <a:rPr lang="en-US" sz="1600" dirty="0" smtClean="0">
                <a:latin typeface="Arial"/>
                <a:cs typeface="Arial"/>
              </a:rPr>
              <a:t>the complex </a:t>
            </a:r>
            <a:r>
              <a:rPr lang="en-US" sz="1600" dirty="0">
                <a:latin typeface="Arial"/>
                <a:cs typeface="Arial"/>
              </a:rPr>
              <a:t>Intestinal </a:t>
            </a:r>
            <a:r>
              <a:rPr lang="en-US" sz="1600" dirty="0" err="1">
                <a:latin typeface="Arial"/>
                <a:cs typeface="Arial"/>
              </a:rPr>
              <a:t>Intubator</a:t>
            </a:r>
            <a:r>
              <a:rPr lang="en-US" sz="1600" dirty="0">
                <a:latin typeface="Arial"/>
                <a:cs typeface="Arial"/>
              </a:rPr>
              <a:t> </a:t>
            </a:r>
            <a:r>
              <a:rPr lang="en-US" sz="1600" dirty="0" smtClean="0">
                <a:latin typeface="Arial"/>
                <a:cs typeface="Arial"/>
              </a:rPr>
              <a:t>with Drain-Irrigator (</a:t>
            </a:r>
            <a:r>
              <a:rPr lang="en-US" sz="1600" dirty="0">
                <a:latin typeface="Arial"/>
                <a:cs typeface="Arial"/>
              </a:rPr>
              <a:t>IIDI)</a:t>
            </a:r>
            <a:r>
              <a:rPr lang="ru-RU" sz="1600" dirty="0">
                <a:latin typeface="Arial"/>
                <a:cs typeface="Arial"/>
              </a:rPr>
              <a:t> </a:t>
            </a:r>
            <a:r>
              <a:rPr lang="ru-RU" sz="1600" dirty="0">
                <a:solidFill>
                  <a:srgbClr val="0070C0"/>
                </a:solidFill>
                <a:latin typeface="Arial"/>
                <a:cs typeface="Arial"/>
              </a:rPr>
              <a:t>[20-28</a:t>
            </a:r>
            <a:r>
              <a:rPr lang="ru-RU" sz="1600" dirty="0" smtClean="0">
                <a:solidFill>
                  <a:srgbClr val="0070C0"/>
                </a:solidFill>
                <a:latin typeface="Arial"/>
                <a:cs typeface="Arial"/>
              </a:rPr>
              <a:t>]</a:t>
            </a:r>
            <a:r>
              <a:rPr lang="ru-RU" sz="1600" dirty="0" smtClean="0">
                <a:latin typeface="Arial"/>
                <a:cs typeface="Arial"/>
              </a:rPr>
              <a:t>,</a:t>
            </a:r>
            <a:r>
              <a:rPr lang="ru-RU" sz="1600" dirty="0" smtClean="0">
                <a:solidFill>
                  <a:srgbClr val="0070C0"/>
                </a:solidFill>
                <a:latin typeface="Arial"/>
                <a:cs typeface="Arial"/>
              </a:rPr>
              <a:t> </a:t>
            </a:r>
            <a:r>
              <a:rPr lang="en-US" sz="1600" dirty="0">
                <a:latin typeface="Arial"/>
                <a:cs typeface="Arial"/>
              </a:rPr>
              <a:t>as </a:t>
            </a:r>
            <a:r>
              <a:rPr lang="en-US" sz="1600" spc="-10" dirty="0" smtClean="0">
                <a:uFill>
                  <a:solidFill>
                    <a:srgbClr val="CC0099"/>
                  </a:solidFill>
                </a:uFill>
                <a:latin typeface="Arial"/>
                <a:cs typeface="Arial"/>
              </a:rPr>
              <a:t>well as new 1-moment colon resection. </a:t>
            </a:r>
            <a:r>
              <a:rPr lang="en-US" sz="1600" spc="-10" dirty="0">
                <a:uFill>
                  <a:solidFill>
                    <a:srgbClr val="CC0099"/>
                  </a:solidFill>
                </a:uFill>
                <a:latin typeface="Arial"/>
                <a:cs typeface="Arial"/>
              </a:rPr>
              <a:t>New systems are distinguished </a:t>
            </a:r>
            <a:r>
              <a:rPr lang="en-US" sz="1600" spc="-10" dirty="0" smtClean="0">
                <a:uFill>
                  <a:solidFill>
                    <a:srgbClr val="CC0099"/>
                  </a:solidFill>
                </a:uFill>
                <a:latin typeface="Arial"/>
                <a:cs typeface="Arial"/>
              </a:rPr>
              <a:t>by</a:t>
            </a:r>
            <a:r>
              <a:rPr lang="ru-RU" sz="1600" spc="-10" dirty="0" smtClean="0">
                <a:uFill>
                  <a:solidFill>
                    <a:srgbClr val="CC0099"/>
                  </a:solidFill>
                </a:uFill>
                <a:latin typeface="Arial"/>
                <a:cs typeface="Arial"/>
              </a:rPr>
              <a:t>:</a:t>
            </a:r>
            <a:endParaRPr lang="ru-RU" sz="1600" b="1" dirty="0" smtClean="0">
              <a:latin typeface="Arial"/>
              <a:cs typeface="Arial"/>
            </a:endParaRPr>
          </a:p>
          <a:p>
            <a:pPr marL="465750" marR="26670" indent="-285750" algn="just">
              <a:lnSpc>
                <a:spcPct val="100000"/>
              </a:lnSpc>
              <a:buFont typeface="Arial" pitchFamily="34" charset="0"/>
              <a:buChar char="•"/>
            </a:pPr>
            <a:r>
              <a:rPr lang="en-US" sz="1600" dirty="0" err="1" smtClean="0">
                <a:latin typeface="Arial"/>
                <a:cs typeface="Arial"/>
              </a:rPr>
              <a:t>Atraumatic</a:t>
            </a:r>
            <a:r>
              <a:rPr lang="en-US" sz="1600" dirty="0" smtClean="0">
                <a:latin typeface="Arial"/>
                <a:cs typeface="Arial"/>
              </a:rPr>
              <a:t> </a:t>
            </a:r>
            <a:r>
              <a:rPr lang="en-US" sz="1600" dirty="0" err="1">
                <a:latin typeface="Arial"/>
                <a:cs typeface="Arial"/>
              </a:rPr>
              <a:t>transanal</a:t>
            </a:r>
            <a:r>
              <a:rPr lang="en-US" sz="1600" dirty="0">
                <a:latin typeface="Arial"/>
                <a:cs typeface="Arial"/>
              </a:rPr>
              <a:t> intubation of the intestine at the required depth</a:t>
            </a:r>
            <a:r>
              <a:rPr lang="ru-RU" sz="1600" dirty="0" smtClean="0">
                <a:latin typeface="Arial"/>
                <a:cs typeface="Arial"/>
              </a:rPr>
              <a:t>.</a:t>
            </a:r>
          </a:p>
          <a:p>
            <a:pPr marL="465750" marR="26670" indent="-285750" algn="just">
              <a:buFont typeface="Arial" pitchFamily="34" charset="0"/>
              <a:buChar char="•"/>
            </a:pPr>
            <a:r>
              <a:rPr lang="en-US" sz="1600" dirty="0" smtClean="0">
                <a:latin typeface="Arial"/>
                <a:cs typeface="Arial"/>
              </a:rPr>
              <a:t>Intensive </a:t>
            </a:r>
            <a:r>
              <a:rPr lang="en-US" sz="1600" dirty="0">
                <a:latin typeface="Arial"/>
                <a:cs typeface="Arial"/>
              </a:rPr>
              <a:t>flow of fluid delivered to the endpoint of intubation</a:t>
            </a:r>
            <a:r>
              <a:rPr lang="ru-RU" sz="1600" dirty="0" smtClean="0">
                <a:latin typeface="Arial"/>
                <a:cs typeface="Arial"/>
              </a:rPr>
              <a:t>. </a:t>
            </a:r>
          </a:p>
          <a:p>
            <a:pPr marL="465750" marR="26670" indent="-285750" algn="just">
              <a:buFont typeface="Arial" pitchFamily="34" charset="0"/>
              <a:buChar char="•"/>
            </a:pPr>
            <a:r>
              <a:rPr lang="en-US" sz="1600" dirty="0" smtClean="0">
                <a:latin typeface="Arial"/>
                <a:cs typeface="Arial"/>
              </a:rPr>
              <a:t>Dosed </a:t>
            </a:r>
            <a:r>
              <a:rPr lang="en-US" sz="1600" dirty="0">
                <a:latin typeface="Arial"/>
                <a:cs typeface="Arial"/>
              </a:rPr>
              <a:t>fluid delivery along </a:t>
            </a:r>
            <a:r>
              <a:rPr lang="en-US" sz="1600" dirty="0" smtClean="0">
                <a:latin typeface="Arial"/>
                <a:cs typeface="Arial"/>
              </a:rPr>
              <a:t>all the </a:t>
            </a:r>
            <a:r>
              <a:rPr lang="en-US" sz="1600" dirty="0">
                <a:latin typeface="Arial"/>
                <a:cs typeface="Arial"/>
              </a:rPr>
              <a:t>intubated intestine</a:t>
            </a:r>
            <a:r>
              <a:rPr lang="ru-RU" sz="1600" dirty="0" smtClean="0">
                <a:latin typeface="Arial"/>
                <a:cs typeface="Arial"/>
              </a:rPr>
              <a:t>.</a:t>
            </a:r>
          </a:p>
          <a:p>
            <a:pPr marL="465750" marR="26670" indent="-285750" algn="just">
              <a:lnSpc>
                <a:spcPct val="100000"/>
              </a:lnSpc>
              <a:buFont typeface="Arial" pitchFamily="34" charset="0"/>
              <a:buChar char="•"/>
            </a:pPr>
            <a:r>
              <a:rPr lang="en-US" sz="1600" dirty="0" smtClean="0">
                <a:latin typeface="Arial"/>
                <a:cs typeface="Arial"/>
              </a:rPr>
              <a:t>100</a:t>
            </a:r>
            <a:r>
              <a:rPr lang="en-US" sz="1600" dirty="0">
                <a:latin typeface="Arial"/>
                <a:cs typeface="Arial"/>
              </a:rPr>
              <a:t>% reliability of emptying and aspiration of the intubated </a:t>
            </a:r>
            <a:r>
              <a:rPr lang="en-US" sz="1600" dirty="0" smtClean="0">
                <a:latin typeface="Arial"/>
                <a:cs typeface="Arial"/>
              </a:rPr>
              <a:t>intestine</a:t>
            </a:r>
            <a:r>
              <a:rPr lang="ru-RU" sz="1600" dirty="0" smtClean="0">
                <a:latin typeface="Arial"/>
                <a:cs typeface="Arial"/>
              </a:rPr>
              <a:t>.</a:t>
            </a:r>
          </a:p>
          <a:p>
            <a:pPr marR="26670" algn="just">
              <a:lnSpc>
                <a:spcPct val="100000"/>
              </a:lnSpc>
              <a:spcBef>
                <a:spcPts val="500"/>
              </a:spcBef>
            </a:pPr>
            <a:r>
              <a:rPr lang="en-US" sz="1600" spc="-10" dirty="0" smtClean="0">
                <a:latin typeface="Arial"/>
                <a:cs typeface="Arial"/>
              </a:rPr>
              <a:t>The </a:t>
            </a:r>
            <a:r>
              <a:rPr lang="en-US" sz="1600" spc="-10" dirty="0">
                <a:latin typeface="Arial"/>
                <a:cs typeface="Arial"/>
              </a:rPr>
              <a:t>new </a:t>
            </a:r>
            <a:r>
              <a:rPr lang="en-US" sz="1600" spc="-10" dirty="0" smtClean="0">
                <a:latin typeface="Arial"/>
                <a:cs typeface="Arial"/>
              </a:rPr>
              <a:t>1-moment colon resection </a:t>
            </a:r>
            <a:r>
              <a:rPr lang="en-US" sz="1600" spc="-10" dirty="0">
                <a:latin typeface="Arial"/>
                <a:cs typeface="Arial"/>
              </a:rPr>
              <a:t>is different </a:t>
            </a:r>
            <a:r>
              <a:rPr lang="en-US" sz="1600" spc="-10" dirty="0" smtClean="0">
                <a:latin typeface="Arial"/>
                <a:cs typeface="Arial"/>
              </a:rPr>
              <a:t>by</a:t>
            </a:r>
            <a:r>
              <a:rPr lang="ru-RU" sz="1600" spc="-10" dirty="0" smtClean="0">
                <a:latin typeface="Arial"/>
                <a:cs typeface="Arial"/>
              </a:rPr>
              <a:t>:</a:t>
            </a:r>
          </a:p>
          <a:p>
            <a:pPr marL="522900" marR="26670" indent="-342900" algn="just">
              <a:lnSpc>
                <a:spcPct val="100000"/>
              </a:lnSpc>
              <a:buFont typeface="+mj-lt"/>
              <a:buAutoNum type="arabicPeriod"/>
            </a:pPr>
            <a:r>
              <a:rPr lang="en-US" sz="1600" dirty="0" smtClean="0">
                <a:latin typeface="Arial"/>
                <a:cs typeface="Arial"/>
              </a:rPr>
              <a:t>Technical </a:t>
            </a:r>
            <a:r>
              <a:rPr lang="en-US" sz="1600" dirty="0">
                <a:latin typeface="Arial"/>
                <a:cs typeface="Arial"/>
              </a:rPr>
              <a:t>connection </a:t>
            </a:r>
            <a:r>
              <a:rPr lang="en-US" sz="1600" dirty="0" smtClean="0">
                <a:latin typeface="Arial"/>
                <a:cs typeface="Arial"/>
              </a:rPr>
              <a:t>of resected</a:t>
            </a:r>
            <a:r>
              <a:rPr lang="en-US" sz="1600" dirty="0" smtClean="0">
                <a:solidFill>
                  <a:srgbClr val="FF0000"/>
                </a:solidFill>
                <a:latin typeface="Arial"/>
                <a:cs typeface="Arial"/>
              </a:rPr>
              <a:t> </a:t>
            </a:r>
            <a:r>
              <a:rPr lang="en-US" sz="1600" dirty="0" smtClean="0">
                <a:latin typeface="Arial"/>
                <a:cs typeface="Arial"/>
              </a:rPr>
              <a:t>colon ends</a:t>
            </a:r>
            <a:r>
              <a:rPr lang="ru-RU" sz="1600" dirty="0" smtClean="0">
                <a:latin typeface="Arial"/>
                <a:cs typeface="Arial"/>
              </a:rPr>
              <a:t>.</a:t>
            </a:r>
            <a:endParaRPr lang="ru-RU" sz="1600" dirty="0">
              <a:latin typeface="Arial"/>
              <a:cs typeface="Arial"/>
            </a:endParaRPr>
          </a:p>
          <a:p>
            <a:pPr marL="522900" marR="26670" indent="-342900" algn="just">
              <a:lnSpc>
                <a:spcPct val="100000"/>
              </a:lnSpc>
              <a:buFont typeface="+mj-lt"/>
              <a:buAutoNum type="arabicPeriod"/>
            </a:pPr>
            <a:r>
              <a:rPr lang="en-US" sz="1600" dirty="0" err="1" smtClean="0">
                <a:latin typeface="Arial"/>
                <a:cs typeface="Arial"/>
              </a:rPr>
              <a:t>Transanal</a:t>
            </a:r>
            <a:r>
              <a:rPr lang="en-US" sz="1600" dirty="0" smtClean="0">
                <a:latin typeface="Arial"/>
                <a:cs typeface="Arial"/>
              </a:rPr>
              <a:t> </a:t>
            </a:r>
            <a:r>
              <a:rPr lang="en-US" sz="1600" dirty="0">
                <a:latin typeface="Arial"/>
                <a:cs typeface="Arial"/>
              </a:rPr>
              <a:t>intubation and lavage of </a:t>
            </a:r>
            <a:r>
              <a:rPr lang="en-US" sz="1600" dirty="0" smtClean="0">
                <a:latin typeface="Arial"/>
                <a:cs typeface="Arial"/>
              </a:rPr>
              <a:t>resected colon</a:t>
            </a:r>
            <a:r>
              <a:rPr lang="ru-RU" sz="1600" dirty="0" smtClean="0">
                <a:latin typeface="Arial"/>
                <a:cs typeface="Arial"/>
              </a:rPr>
              <a:t>.</a:t>
            </a:r>
          </a:p>
          <a:p>
            <a:pPr marL="522900" marR="26670" indent="-342900" algn="just">
              <a:lnSpc>
                <a:spcPct val="100000"/>
              </a:lnSpc>
              <a:buFont typeface="+mj-lt"/>
              <a:buAutoNum type="arabicPeriod"/>
            </a:pPr>
            <a:r>
              <a:rPr lang="en-US" sz="1600" spc="-10" dirty="0" smtClean="0">
                <a:latin typeface="Arial"/>
                <a:cs typeface="Arial"/>
              </a:rPr>
              <a:t>Disconnection </a:t>
            </a:r>
            <a:r>
              <a:rPr lang="en-US" sz="1600" spc="-10" dirty="0">
                <a:latin typeface="Arial"/>
                <a:cs typeface="Arial"/>
              </a:rPr>
              <a:t>of </a:t>
            </a:r>
            <a:r>
              <a:rPr lang="en-US" sz="1600" spc="-10" dirty="0" smtClean="0">
                <a:latin typeface="Arial"/>
                <a:cs typeface="Arial"/>
              </a:rPr>
              <a:t>resected colon ends and application of anastomosis</a:t>
            </a:r>
            <a:r>
              <a:rPr lang="ru-RU" sz="1600" dirty="0" smtClean="0">
                <a:latin typeface="Arial"/>
                <a:cs typeface="Arial"/>
              </a:rPr>
              <a:t>. </a:t>
            </a:r>
            <a:endParaRPr lang="ru-RU" sz="1600" spc="-10" dirty="0" smtClean="0">
              <a:latin typeface="Arial"/>
              <a:cs typeface="Arial"/>
            </a:endParaRPr>
          </a:p>
        </p:txBody>
      </p:sp>
      <p:sp>
        <p:nvSpPr>
          <p:cNvPr id="9"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gn="ctr">
              <a:lnSpc>
                <a:spcPct val="100000"/>
              </a:lnSpc>
              <a:spcBef>
                <a:spcPts val="50"/>
              </a:spcBef>
            </a:pPr>
            <a:r>
              <a:rPr lang="en-US" dirty="0" smtClean="0"/>
              <a:t>5</a:t>
            </a:r>
            <a:endParaRPr dirty="0"/>
          </a:p>
        </p:txBody>
      </p:sp>
      <p:sp>
        <p:nvSpPr>
          <p:cNvPr id="2" name="TextBox 1"/>
          <p:cNvSpPr txBox="1"/>
          <p:nvPr/>
        </p:nvSpPr>
        <p:spPr>
          <a:xfrm>
            <a:off x="0" y="838200"/>
            <a:ext cx="9144000" cy="369332"/>
          </a:xfrm>
          <a:prstGeom prst="rect">
            <a:avLst/>
          </a:prstGeom>
          <a:noFill/>
        </p:spPr>
        <p:txBody>
          <a:bodyPr wrap="square" rtlCol="0">
            <a:spAutoFit/>
          </a:bodyPr>
          <a:lstStyle/>
          <a:p>
            <a:pPr algn="ctr"/>
            <a:r>
              <a:rPr lang="en-US" b="1" dirty="0" smtClean="0">
                <a:latin typeface="Arial"/>
                <a:cs typeface="Arial"/>
              </a:rPr>
              <a:t>5</a:t>
            </a:r>
            <a:r>
              <a:rPr lang="ru-RU" b="1" dirty="0" smtClean="0">
                <a:latin typeface="Arial"/>
                <a:cs typeface="Arial"/>
              </a:rPr>
              <a:t>. </a:t>
            </a:r>
            <a:r>
              <a:rPr lang="en-US" b="1" dirty="0">
                <a:latin typeface="Arial"/>
                <a:cs typeface="Arial"/>
              </a:rPr>
              <a:t>Ideology and differences of Antiseptic method</a:t>
            </a:r>
            <a:endParaRPr lang="en-US" dirty="0"/>
          </a:p>
        </p:txBody>
      </p:sp>
      <p:sp>
        <p:nvSpPr>
          <p:cNvPr id="10" name="TextBox 9"/>
          <p:cNvSpPr txBox="1"/>
          <p:nvPr/>
        </p:nvSpPr>
        <p:spPr>
          <a:xfrm>
            <a:off x="3970519" y="1290935"/>
            <a:ext cx="4824594" cy="461665"/>
          </a:xfrm>
          <a:prstGeom prst="rect">
            <a:avLst/>
          </a:prstGeom>
          <a:noFill/>
        </p:spPr>
        <p:txBody>
          <a:bodyPr wrap="square" rtlCol="0">
            <a:spAutoFit/>
          </a:bodyPr>
          <a:lstStyle/>
          <a:p>
            <a:pPr algn="just"/>
            <a:r>
              <a:rPr lang="en-US" sz="1200" i="1" spc="-10" dirty="0" smtClean="0">
                <a:latin typeface="Arial"/>
                <a:cs typeface="Arial"/>
              </a:rPr>
              <a:t>The </a:t>
            </a:r>
            <a:r>
              <a:rPr lang="en-US" sz="1200" i="1" spc="-10" dirty="0">
                <a:latin typeface="Arial"/>
                <a:cs typeface="Arial"/>
              </a:rPr>
              <a:t>novation is devoted in memory of my </a:t>
            </a:r>
            <a:r>
              <a:rPr lang="en-US" sz="1200" i="1" spc="-10" dirty="0" smtClean="0">
                <a:latin typeface="Arial"/>
                <a:cs typeface="Arial"/>
              </a:rPr>
              <a:t>grandfather, </a:t>
            </a:r>
            <a:r>
              <a:rPr lang="en-US" sz="1200" i="1" spc="-10" dirty="0" err="1" smtClean="0">
                <a:latin typeface="Arial"/>
                <a:cs typeface="Arial"/>
              </a:rPr>
              <a:t>Sarkys</a:t>
            </a:r>
            <a:r>
              <a:rPr lang="en-US" sz="1200" i="1" spc="-10" dirty="0" smtClean="0">
                <a:latin typeface="Arial"/>
                <a:cs typeface="Arial"/>
              </a:rPr>
              <a:t> </a:t>
            </a:r>
            <a:r>
              <a:rPr lang="en-US" sz="1200" i="1" spc="-10" dirty="0" err="1">
                <a:latin typeface="Arial"/>
                <a:cs typeface="Arial"/>
              </a:rPr>
              <a:t>Abramyanc</a:t>
            </a:r>
            <a:r>
              <a:rPr lang="en-US" sz="1200" i="1" spc="-10" dirty="0">
                <a:latin typeface="Arial"/>
                <a:cs typeface="Arial"/>
              </a:rPr>
              <a:t> from Van, who died after </a:t>
            </a:r>
            <a:r>
              <a:rPr lang="en-US" sz="1200" i="1" spc="-10" dirty="0" smtClean="0">
                <a:latin typeface="Arial"/>
                <a:cs typeface="Arial"/>
              </a:rPr>
              <a:t>surgery on </a:t>
            </a:r>
            <a:r>
              <a:rPr lang="en-US" sz="1200" i="1" spc="-10" dirty="0">
                <a:latin typeface="Arial"/>
                <a:cs typeface="Arial"/>
              </a:rPr>
              <a:t>sigmoid colon</a:t>
            </a:r>
            <a:r>
              <a:rPr lang="ru-RU" sz="1200" i="1" spc="-10" dirty="0" smtClean="0">
                <a:latin typeface="Arial"/>
                <a:cs typeface="Arial"/>
              </a:rPr>
              <a:t>.</a:t>
            </a:r>
            <a:endParaRPr lang="en-US" sz="1200" dirty="0"/>
          </a:p>
        </p:txBody>
      </p:sp>
      <p:pic>
        <p:nvPicPr>
          <p:cNvPr id="12" name="Рисунок 11">
            <a:hlinkClick r:id="" action="ppaction://hlinkshowjump?jump=nex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5" name="Рисунок 14">
            <a:hlinkClick r:id="" action="ppaction://hlinkshowjump?jump=previousslide"/>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16" name="TextBox 15"/>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4"/>
              </a:rPr>
              <a:t>www.coloncancer.lv</a:t>
            </a:r>
            <a:r>
              <a:rPr lang="en-US" sz="1200" dirty="0" smtClean="0">
                <a:solidFill>
                  <a:srgbClr val="FF0066"/>
                </a:solidFill>
              </a:rPr>
              <a:t> is obligatory</a:t>
            </a:r>
            <a:endParaRPr lang="ru-RU" sz="1200" dirty="0">
              <a:solidFill>
                <a:srgbClr val="FF0066"/>
              </a:solidFill>
            </a:endParaRPr>
          </a:p>
        </p:txBody>
      </p:sp>
      <p:sp>
        <p:nvSpPr>
          <p:cNvPr id="11"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9370" y="2667000"/>
            <a:ext cx="8363630" cy="3810000"/>
          </a:xfrm>
          <a:custGeom>
            <a:avLst/>
            <a:gdLst/>
            <a:ahLst/>
            <a:cxnLst/>
            <a:rect l="l" t="t" r="r" b="b"/>
            <a:pathLst>
              <a:path w="8266430" h="3848100">
                <a:moveTo>
                  <a:pt x="0" y="3848100"/>
                </a:moveTo>
                <a:lnTo>
                  <a:pt x="8266176" y="3848100"/>
                </a:lnTo>
                <a:lnTo>
                  <a:pt x="8266176" y="0"/>
                </a:lnTo>
                <a:lnTo>
                  <a:pt x="0" y="0"/>
                </a:lnTo>
                <a:lnTo>
                  <a:pt x="0" y="3848100"/>
                </a:lnTo>
                <a:close/>
              </a:path>
            </a:pathLst>
          </a:custGeom>
          <a:solidFill>
            <a:srgbClr val="FFFFFF"/>
          </a:solidFill>
          <a:ln>
            <a:solidFill>
              <a:schemeClr val="tx1"/>
            </a:solidFill>
          </a:ln>
        </p:spPr>
        <p:txBody>
          <a:bodyPr wrap="square" lIns="0" tIns="0" rIns="0" bIns="0" rtlCol="0"/>
          <a:lstStyle/>
          <a:p>
            <a:endParaRPr dirty="0"/>
          </a:p>
        </p:txBody>
      </p:sp>
      <p:sp>
        <p:nvSpPr>
          <p:cNvPr id="10"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gn="ctr">
              <a:lnSpc>
                <a:spcPct val="100000"/>
              </a:lnSpc>
              <a:spcBef>
                <a:spcPts val="50"/>
              </a:spcBef>
            </a:pPr>
            <a:r>
              <a:rPr lang="en-US" dirty="0" smtClean="0"/>
              <a:t>6</a:t>
            </a:r>
            <a:endParaRPr dirty="0"/>
          </a:p>
        </p:txBody>
      </p:sp>
      <p:sp>
        <p:nvSpPr>
          <p:cNvPr id="14" name="Rectangle 13"/>
          <p:cNvSpPr/>
          <p:nvPr/>
        </p:nvSpPr>
        <p:spPr>
          <a:xfrm>
            <a:off x="381000" y="711200"/>
            <a:ext cx="8439830" cy="627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a:cs typeface="Arial"/>
              </a:rPr>
              <a:t>6</a:t>
            </a:r>
            <a:r>
              <a:rPr lang="ru-RU" b="1" dirty="0" smtClean="0">
                <a:solidFill>
                  <a:schemeClr val="tx1"/>
                </a:solidFill>
                <a:latin typeface="Arial"/>
                <a:cs typeface="Arial"/>
              </a:rPr>
              <a:t>. </a:t>
            </a:r>
            <a:r>
              <a:rPr lang="en-US" b="1" dirty="0" smtClean="0">
                <a:solidFill>
                  <a:schemeClr val="tx1"/>
                </a:solidFill>
                <a:latin typeface="Arial"/>
                <a:cs typeface="Arial"/>
              </a:rPr>
              <a:t>IIDI; </a:t>
            </a:r>
            <a:r>
              <a:rPr lang="en-US" b="1" dirty="0" err="1" smtClean="0">
                <a:solidFill>
                  <a:schemeClr val="tx1"/>
                </a:solidFill>
                <a:latin typeface="Arial"/>
                <a:cs typeface="Arial"/>
              </a:rPr>
              <a:t>intubational</a:t>
            </a:r>
            <a:r>
              <a:rPr lang="en-US" b="1" dirty="0" smtClean="0">
                <a:solidFill>
                  <a:schemeClr val="tx1"/>
                </a:solidFill>
                <a:latin typeface="Arial"/>
                <a:cs typeface="Arial"/>
              </a:rPr>
              <a:t> system “</a:t>
            </a:r>
            <a:r>
              <a:rPr lang="en-US" b="1" spc="-15" dirty="0">
                <a:solidFill>
                  <a:schemeClr val="tx1"/>
                </a:solidFill>
                <a:latin typeface="Arial"/>
                <a:cs typeface="Arial"/>
              </a:rPr>
              <a:t>Pull-&amp;-Push</a:t>
            </a:r>
            <a:r>
              <a:rPr lang="en-US" b="1" dirty="0" smtClean="0">
                <a:solidFill>
                  <a:schemeClr val="tx1"/>
                </a:solidFill>
                <a:latin typeface="Arial"/>
                <a:cs typeface="Arial"/>
              </a:rPr>
              <a:t>”</a:t>
            </a:r>
            <a:endParaRPr lang="en-US" b="1" dirty="0">
              <a:solidFill>
                <a:schemeClr val="tx1"/>
              </a:solidFill>
              <a:latin typeface="Arial"/>
              <a:cs typeface="Arial"/>
            </a:endParaRPr>
          </a:p>
        </p:txBody>
      </p:sp>
      <p:sp>
        <p:nvSpPr>
          <p:cNvPr id="6" name="object 6"/>
          <p:cNvSpPr txBox="1"/>
          <p:nvPr/>
        </p:nvSpPr>
        <p:spPr>
          <a:xfrm>
            <a:off x="369887" y="1155436"/>
            <a:ext cx="8414114" cy="1334340"/>
          </a:xfrm>
          <a:prstGeom prst="rect">
            <a:avLst/>
          </a:prstGeom>
        </p:spPr>
        <p:txBody>
          <a:bodyPr vert="horz" wrap="square" lIns="0" tIns="102235" rIns="0" bIns="0" rtlCol="0">
            <a:spAutoFit/>
          </a:bodyPr>
          <a:lstStyle/>
          <a:p>
            <a:pPr marL="12700" marR="5080" algn="just">
              <a:lnSpc>
                <a:spcPct val="100000"/>
              </a:lnSpc>
              <a:spcBef>
                <a:spcPts val="630"/>
              </a:spcBef>
            </a:pPr>
            <a:r>
              <a:rPr lang="en-US" sz="1600" spc="-15" dirty="0" err="1" smtClean="0">
                <a:latin typeface="Arial"/>
                <a:cs typeface="Arial"/>
              </a:rPr>
              <a:t>Atraumatic</a:t>
            </a:r>
            <a:r>
              <a:rPr lang="en-US" sz="1600" spc="-15" dirty="0" smtClean="0">
                <a:latin typeface="Arial"/>
                <a:cs typeface="Arial"/>
              </a:rPr>
              <a:t> </a:t>
            </a:r>
            <a:r>
              <a:rPr lang="en-US" sz="1600" spc="-15" dirty="0" err="1">
                <a:latin typeface="Arial"/>
                <a:cs typeface="Arial"/>
              </a:rPr>
              <a:t>transanal</a:t>
            </a:r>
            <a:r>
              <a:rPr lang="en-US" sz="1600" spc="-15" dirty="0">
                <a:latin typeface="Arial"/>
                <a:cs typeface="Arial"/>
              </a:rPr>
              <a:t> </a:t>
            </a:r>
            <a:r>
              <a:rPr lang="en-US" sz="1600" spc="-15" dirty="0" smtClean="0">
                <a:latin typeface="Arial"/>
                <a:cs typeface="Arial"/>
              </a:rPr>
              <a:t>intubation of large intestine is </a:t>
            </a:r>
            <a:r>
              <a:rPr lang="en-US" sz="1600" spc="-15" dirty="0">
                <a:latin typeface="Arial"/>
                <a:cs typeface="Arial"/>
              </a:rPr>
              <a:t>carried out by 2 forces that </a:t>
            </a:r>
            <a:r>
              <a:rPr lang="en-US" sz="1600" spc="-15" dirty="0" smtClean="0">
                <a:latin typeface="Arial"/>
                <a:cs typeface="Arial"/>
              </a:rPr>
              <a:t>cooperate under the </a:t>
            </a:r>
            <a:r>
              <a:rPr lang="en-US" sz="1600" spc="-15" dirty="0">
                <a:latin typeface="Arial"/>
                <a:cs typeface="Arial"/>
              </a:rPr>
              <a:t>"</a:t>
            </a:r>
            <a:r>
              <a:rPr lang="en-US" sz="1600" spc="-15" dirty="0" smtClean="0">
                <a:latin typeface="Arial"/>
                <a:cs typeface="Arial"/>
              </a:rPr>
              <a:t>pull-&amp;-push</a:t>
            </a:r>
            <a:r>
              <a:rPr lang="en-US" sz="1600" spc="-15" dirty="0">
                <a:latin typeface="Arial"/>
                <a:cs typeface="Arial"/>
              </a:rPr>
              <a:t>" principle. The </a:t>
            </a:r>
            <a:r>
              <a:rPr lang="en-US" sz="1600" spc="-15" dirty="0" smtClean="0">
                <a:latin typeface="Arial"/>
                <a:cs typeface="Arial"/>
              </a:rPr>
              <a:t>"</a:t>
            </a:r>
            <a:r>
              <a:rPr lang="en-US" sz="1600" spc="-15" dirty="0">
                <a:latin typeface="Arial"/>
                <a:cs typeface="Arial"/>
              </a:rPr>
              <a:t>pull" force </a:t>
            </a:r>
            <a:r>
              <a:rPr lang="en-US" sz="1600" spc="-15" dirty="0" smtClean="0">
                <a:latin typeface="Arial"/>
                <a:cs typeface="Arial"/>
              </a:rPr>
              <a:t>is created by an </a:t>
            </a:r>
            <a:r>
              <a:rPr lang="en-US" sz="1600" spc="-15" dirty="0" err="1">
                <a:latin typeface="Arial"/>
                <a:cs typeface="Arial"/>
              </a:rPr>
              <a:t>invaginator</a:t>
            </a:r>
            <a:r>
              <a:rPr lang="en-US" sz="1600" spc="-15" dirty="0">
                <a:latin typeface="Arial"/>
                <a:cs typeface="Arial"/>
              </a:rPr>
              <a:t>, which </a:t>
            </a:r>
            <a:r>
              <a:rPr lang="en-US" sz="1600" spc="-15" dirty="0" err="1" smtClean="0">
                <a:latin typeface="Arial"/>
                <a:cs typeface="Arial"/>
              </a:rPr>
              <a:t>everts</a:t>
            </a:r>
            <a:r>
              <a:rPr lang="en-US" sz="1600" spc="-15" dirty="0" smtClean="0">
                <a:latin typeface="Arial"/>
                <a:cs typeface="Arial"/>
              </a:rPr>
              <a:t> out </a:t>
            </a:r>
            <a:r>
              <a:rPr lang="en-US" sz="1600" spc="-15" dirty="0">
                <a:latin typeface="Arial"/>
                <a:cs typeface="Arial"/>
              </a:rPr>
              <a:t>like a finger </a:t>
            </a:r>
            <a:r>
              <a:rPr lang="en-US" sz="1600" spc="-15" dirty="0" smtClean="0">
                <a:latin typeface="Arial"/>
                <a:cs typeface="Arial"/>
              </a:rPr>
              <a:t>of gloves; together </a:t>
            </a:r>
            <a:r>
              <a:rPr lang="en-US" sz="1600" spc="-15" dirty="0">
                <a:latin typeface="Arial"/>
                <a:cs typeface="Arial"/>
              </a:rPr>
              <a:t>with the </a:t>
            </a:r>
            <a:r>
              <a:rPr lang="en-US" sz="1600" spc="-15" dirty="0" smtClean="0">
                <a:latin typeface="Arial"/>
                <a:cs typeface="Arial"/>
              </a:rPr>
              <a:t>drain enclosed therein, it is </a:t>
            </a:r>
            <a:r>
              <a:rPr lang="en-US" sz="1600" spc="-15" dirty="0">
                <a:latin typeface="Arial"/>
                <a:cs typeface="Arial"/>
              </a:rPr>
              <a:t>rolled onto the mucous </a:t>
            </a:r>
            <a:r>
              <a:rPr lang="en-US" sz="1600" spc="-15" dirty="0" smtClean="0">
                <a:latin typeface="Arial"/>
                <a:cs typeface="Arial"/>
              </a:rPr>
              <a:t>surface. </a:t>
            </a:r>
            <a:r>
              <a:rPr lang="en-US" sz="1600" spc="-15" dirty="0">
                <a:latin typeface="Arial"/>
                <a:cs typeface="Arial"/>
              </a:rPr>
              <a:t>Source of </a:t>
            </a:r>
            <a:r>
              <a:rPr lang="en-US" sz="1600" spc="-15" dirty="0" smtClean="0">
                <a:latin typeface="Arial"/>
                <a:cs typeface="Arial"/>
              </a:rPr>
              <a:t>"</a:t>
            </a:r>
            <a:r>
              <a:rPr lang="en-US" sz="1600" spc="-15" dirty="0">
                <a:latin typeface="Arial"/>
                <a:cs typeface="Arial"/>
              </a:rPr>
              <a:t>push" force </a:t>
            </a:r>
            <a:r>
              <a:rPr lang="en-US" sz="1600" spc="-15" dirty="0" smtClean="0">
                <a:latin typeface="Arial"/>
                <a:cs typeface="Arial"/>
              </a:rPr>
              <a:t>is the </a:t>
            </a:r>
            <a:r>
              <a:rPr lang="en-US" sz="1600" spc="-15" dirty="0">
                <a:latin typeface="Arial"/>
                <a:cs typeface="Arial"/>
              </a:rPr>
              <a:t>mechanism that feeds </a:t>
            </a:r>
            <a:r>
              <a:rPr lang="en-US" sz="1600" spc="-15" dirty="0" err="1" smtClean="0">
                <a:latin typeface="Arial"/>
                <a:cs typeface="Arial"/>
              </a:rPr>
              <a:t>invaginator</a:t>
            </a:r>
            <a:r>
              <a:rPr lang="en-US" sz="1600" spc="-15" dirty="0" smtClean="0">
                <a:latin typeface="Arial"/>
                <a:cs typeface="Arial"/>
              </a:rPr>
              <a:t> </a:t>
            </a:r>
            <a:r>
              <a:rPr lang="en-US" sz="1600" spc="-15" dirty="0">
                <a:latin typeface="Arial"/>
                <a:cs typeface="Arial"/>
              </a:rPr>
              <a:t>with </a:t>
            </a:r>
            <a:r>
              <a:rPr lang="en-US" sz="1600" spc="-15" dirty="0" smtClean="0">
                <a:latin typeface="Arial"/>
                <a:cs typeface="Arial"/>
              </a:rPr>
              <a:t>drain </a:t>
            </a:r>
            <a:r>
              <a:rPr lang="en-US" sz="1600" spc="-15" dirty="0">
                <a:latin typeface="Arial"/>
                <a:cs typeface="Arial"/>
              </a:rPr>
              <a:t>and then </a:t>
            </a:r>
            <a:r>
              <a:rPr lang="en-US" sz="1600" spc="-15" dirty="0" err="1" smtClean="0">
                <a:latin typeface="Arial"/>
                <a:cs typeface="Arial"/>
              </a:rPr>
              <a:t>intractor</a:t>
            </a:r>
            <a:r>
              <a:rPr lang="en-US" sz="1600" spc="-15" dirty="0" smtClean="0">
                <a:latin typeface="Arial"/>
                <a:cs typeface="Arial"/>
              </a:rPr>
              <a:t> </a:t>
            </a:r>
            <a:r>
              <a:rPr lang="en-US" sz="1600" spc="-15" dirty="0">
                <a:latin typeface="Arial"/>
                <a:cs typeface="Arial"/>
              </a:rPr>
              <a:t>into the </a:t>
            </a:r>
            <a:r>
              <a:rPr lang="en-US" sz="1600" spc="-15" dirty="0" err="1">
                <a:latin typeface="Arial"/>
                <a:cs typeface="Arial"/>
              </a:rPr>
              <a:t>e</a:t>
            </a:r>
            <a:r>
              <a:rPr lang="en-US" sz="1600" spc="-15" dirty="0" err="1" smtClean="0">
                <a:latin typeface="Arial"/>
                <a:cs typeface="Arial"/>
              </a:rPr>
              <a:t>verted</a:t>
            </a:r>
            <a:r>
              <a:rPr lang="en-US" sz="1600" spc="-15" dirty="0" smtClean="0">
                <a:latin typeface="Arial"/>
                <a:cs typeface="Arial"/>
              </a:rPr>
              <a:t> </a:t>
            </a:r>
            <a:r>
              <a:rPr lang="en-US" sz="1600" spc="-15" dirty="0">
                <a:latin typeface="Arial"/>
                <a:cs typeface="Arial"/>
              </a:rPr>
              <a:t>and inflated part of the </a:t>
            </a:r>
            <a:r>
              <a:rPr lang="en-US" sz="1600" spc="-15" dirty="0" err="1">
                <a:latin typeface="Arial"/>
                <a:cs typeface="Arial"/>
              </a:rPr>
              <a:t>invaginator</a:t>
            </a:r>
            <a:r>
              <a:rPr lang="en-US" sz="1600" spc="-15" dirty="0">
                <a:latin typeface="Arial"/>
                <a:cs typeface="Arial"/>
              </a:rPr>
              <a:t>.</a:t>
            </a:r>
            <a:endParaRPr sz="1600" dirty="0">
              <a:latin typeface="Arial"/>
              <a:cs typeface="Aria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864" y="2698898"/>
            <a:ext cx="2988882" cy="370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2698897"/>
            <a:ext cx="5145129" cy="372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Рисунок 15">
            <a:hlinkClick r:id="" action="ppaction://hlinkshowjump?jump=nextslid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7" name="Рисунок 16">
            <a:hlinkClick r:id="" action="ppaction://hlinkshowjump?jump=previousslid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22" name="TextBox 21"/>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6"/>
              </a:rPr>
              <a:t>www.coloncancer.lv</a:t>
            </a:r>
            <a:r>
              <a:rPr lang="en-US" sz="1200" dirty="0" smtClean="0">
                <a:solidFill>
                  <a:srgbClr val="FF0066"/>
                </a:solidFill>
              </a:rPr>
              <a:t> is obligatory</a:t>
            </a:r>
            <a:endParaRPr lang="ru-RU" sz="1200" dirty="0">
              <a:solidFill>
                <a:srgbClr val="FF0066"/>
              </a:solidFill>
            </a:endParaRPr>
          </a:p>
        </p:txBody>
      </p:sp>
      <p:sp>
        <p:nvSpPr>
          <p:cNvPr id="12" name="TextBox 11"/>
          <p:cNvSpPr txBox="1"/>
          <p:nvPr/>
        </p:nvSpPr>
        <p:spPr>
          <a:xfrm>
            <a:off x="381000" y="3607804"/>
            <a:ext cx="762000" cy="261610"/>
          </a:xfrm>
          <a:prstGeom prst="rect">
            <a:avLst/>
          </a:prstGeom>
          <a:noFill/>
        </p:spPr>
        <p:txBody>
          <a:bodyPr wrap="square" rtlCol="0">
            <a:spAutoFit/>
          </a:bodyPr>
          <a:lstStyle/>
          <a:p>
            <a:r>
              <a:rPr lang="en-US" sz="1050" dirty="0" smtClean="0">
                <a:latin typeface="Arial" pitchFamily="34" charset="0"/>
                <a:cs typeface="Arial" pitchFamily="34" charset="0"/>
              </a:rPr>
              <a:t>Coil</a:t>
            </a:r>
            <a:endParaRPr lang="ru-RU" sz="1050" dirty="0">
              <a:latin typeface="Arial" pitchFamily="34" charset="0"/>
              <a:cs typeface="Arial" pitchFamily="34" charset="0"/>
            </a:endParaRPr>
          </a:p>
        </p:txBody>
      </p:sp>
      <p:cxnSp>
        <p:nvCxnSpPr>
          <p:cNvPr id="13" name="Прямая соединительная линия 12"/>
          <p:cNvCxnSpPr/>
          <p:nvPr/>
        </p:nvCxnSpPr>
        <p:spPr>
          <a:xfrm flipV="1">
            <a:off x="457200" y="3810001"/>
            <a:ext cx="304800" cy="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762000" y="3813112"/>
            <a:ext cx="186060" cy="180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Овал 17"/>
          <p:cNvSpPr/>
          <p:nvPr/>
        </p:nvSpPr>
        <p:spPr>
          <a:xfrm>
            <a:off x="906675" y="395094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tubator_in_colon.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3833" b="3071"/>
          <a:stretch/>
        </p:blipFill>
        <p:spPr>
          <a:xfrm>
            <a:off x="1524001" y="2099569"/>
            <a:ext cx="6115426" cy="4269891"/>
          </a:xfrm>
          <a:prstGeom prst="rect">
            <a:avLst/>
          </a:prstGeom>
          <a:ln>
            <a:solidFill>
              <a:schemeClr val="tx1"/>
            </a:solidFill>
          </a:ln>
        </p:spPr>
      </p:pic>
      <p:sp>
        <p:nvSpPr>
          <p:cNvPr id="5" name="object 5"/>
          <p:cNvSpPr txBox="1"/>
          <p:nvPr/>
        </p:nvSpPr>
        <p:spPr>
          <a:xfrm>
            <a:off x="406400" y="756999"/>
            <a:ext cx="8363584" cy="1240083"/>
          </a:xfrm>
          <a:prstGeom prst="rect">
            <a:avLst/>
          </a:prstGeom>
        </p:spPr>
        <p:txBody>
          <a:bodyPr vert="horz" wrap="square" lIns="0" tIns="120650" rIns="0" bIns="0" rtlCol="0">
            <a:spAutoFit/>
          </a:bodyPr>
          <a:lstStyle/>
          <a:p>
            <a:pPr marL="2284730">
              <a:lnSpc>
                <a:spcPct val="100000"/>
              </a:lnSpc>
              <a:spcBef>
                <a:spcPts val="950"/>
              </a:spcBef>
            </a:pPr>
            <a:r>
              <a:rPr lang="en-US" sz="1800" b="1" spc="-5" dirty="0" smtClean="0">
                <a:latin typeface="Arial"/>
                <a:cs typeface="Arial"/>
              </a:rPr>
              <a:t>7</a:t>
            </a:r>
            <a:r>
              <a:rPr sz="1800" b="1" spc="-5" dirty="0" smtClean="0">
                <a:latin typeface="Arial"/>
                <a:cs typeface="Arial"/>
              </a:rPr>
              <a:t>. </a:t>
            </a:r>
            <a:r>
              <a:rPr lang="en-US" sz="1800" b="1" spc="-5" dirty="0" smtClean="0">
                <a:latin typeface="Arial"/>
                <a:cs typeface="Arial"/>
              </a:rPr>
              <a:t>IIDI</a:t>
            </a:r>
            <a:r>
              <a:rPr lang="ru-RU" b="1" spc="-5" dirty="0" smtClean="0">
                <a:latin typeface="Arial"/>
                <a:cs typeface="Arial"/>
              </a:rPr>
              <a:t>;</a:t>
            </a:r>
            <a:r>
              <a:rPr lang="ru-RU" sz="1800" b="1" spc="-5" dirty="0" smtClean="0">
                <a:latin typeface="Arial"/>
                <a:cs typeface="Arial"/>
              </a:rPr>
              <a:t> </a:t>
            </a:r>
            <a:r>
              <a:rPr lang="en-US" b="1" spc="-5" dirty="0">
                <a:latin typeface="Arial"/>
                <a:cs typeface="Arial"/>
              </a:rPr>
              <a:t>intubation </a:t>
            </a:r>
            <a:r>
              <a:rPr lang="en-US" b="1" spc="-5" dirty="0" smtClean="0">
                <a:latin typeface="Arial"/>
                <a:cs typeface="Arial"/>
              </a:rPr>
              <a:t>management</a:t>
            </a:r>
            <a:endParaRPr sz="1800" dirty="0">
              <a:latin typeface="Arial"/>
              <a:cs typeface="Arial"/>
            </a:endParaRPr>
          </a:p>
          <a:p>
            <a:pPr marL="12700" marR="5080" algn="just">
              <a:lnSpc>
                <a:spcPct val="100000"/>
              </a:lnSpc>
              <a:spcBef>
                <a:spcPts val="755"/>
              </a:spcBef>
            </a:pPr>
            <a:r>
              <a:rPr lang="en-US" sz="1600" dirty="0" smtClean="0">
                <a:latin typeface="Arial"/>
                <a:cs typeface="Arial"/>
              </a:rPr>
              <a:t>Intubation </a:t>
            </a:r>
            <a:r>
              <a:rPr lang="en-US" sz="1600" dirty="0">
                <a:latin typeface="Arial"/>
                <a:cs typeface="Arial"/>
              </a:rPr>
              <a:t>of the intestine (see record) is performed by </a:t>
            </a:r>
            <a:r>
              <a:rPr lang="en-US" sz="1600" dirty="0" smtClean="0">
                <a:latin typeface="Arial"/>
                <a:cs typeface="Arial"/>
              </a:rPr>
              <a:t>surgeon </a:t>
            </a:r>
            <a:r>
              <a:rPr lang="en-US" sz="1600" dirty="0">
                <a:latin typeface="Arial"/>
                <a:cs typeface="Arial"/>
              </a:rPr>
              <a:t>by periodically pressing the pedal of the </a:t>
            </a:r>
            <a:r>
              <a:rPr lang="en-US" sz="1600" dirty="0" smtClean="0">
                <a:latin typeface="Arial"/>
                <a:cs typeface="Arial"/>
              </a:rPr>
              <a:t>feeder mechanism; by hands he </a:t>
            </a:r>
            <a:r>
              <a:rPr lang="en-US" sz="1600" dirty="0">
                <a:latin typeface="Arial"/>
                <a:cs typeface="Arial"/>
              </a:rPr>
              <a:t>controls </a:t>
            </a:r>
            <a:r>
              <a:rPr lang="en-US" sz="1600" dirty="0" smtClean="0">
                <a:latin typeface="Arial"/>
                <a:cs typeface="Arial"/>
              </a:rPr>
              <a:t>direction </a:t>
            </a:r>
            <a:r>
              <a:rPr lang="en-US" sz="1600" dirty="0">
                <a:latin typeface="Arial"/>
                <a:cs typeface="Arial"/>
              </a:rPr>
              <a:t>of </a:t>
            </a:r>
            <a:r>
              <a:rPr lang="en-US" sz="1600" dirty="0" err="1" smtClean="0">
                <a:latin typeface="Arial"/>
                <a:cs typeface="Arial"/>
              </a:rPr>
              <a:t>invaginator’s</a:t>
            </a:r>
            <a:r>
              <a:rPr lang="en-US" sz="1600" dirty="0" smtClean="0">
                <a:latin typeface="Arial"/>
                <a:cs typeface="Arial"/>
              </a:rPr>
              <a:t> </a:t>
            </a:r>
            <a:r>
              <a:rPr lang="en-US" sz="1600" dirty="0" err="1" smtClean="0">
                <a:latin typeface="Arial"/>
                <a:cs typeface="Arial"/>
              </a:rPr>
              <a:t>evertion</a:t>
            </a:r>
            <a:r>
              <a:rPr lang="en-US" sz="1600" dirty="0" smtClean="0">
                <a:latin typeface="Arial"/>
                <a:cs typeface="Arial"/>
              </a:rPr>
              <a:t>. </a:t>
            </a:r>
            <a:r>
              <a:rPr lang="en-US" sz="1600" dirty="0">
                <a:latin typeface="Arial"/>
                <a:cs typeface="Arial"/>
              </a:rPr>
              <a:t>The intubation step is 5-10 cm, the total duration is no more than 1 min.</a:t>
            </a:r>
            <a:endParaRPr sz="1600" dirty="0">
              <a:latin typeface="Arial"/>
              <a:cs typeface="Arial"/>
            </a:endParaRPr>
          </a:p>
        </p:txBody>
      </p:sp>
      <p:sp>
        <p:nvSpPr>
          <p:cNvPr id="6" name="object 6"/>
          <p:cNvSpPr txBox="1"/>
          <p:nvPr/>
        </p:nvSpPr>
        <p:spPr>
          <a:xfrm>
            <a:off x="5943600" y="2204591"/>
            <a:ext cx="1609725" cy="611312"/>
          </a:xfrm>
          <a:prstGeom prst="rect">
            <a:avLst/>
          </a:prstGeom>
          <a:ln w="9525">
            <a:solidFill>
              <a:schemeClr val="bg1"/>
            </a:solidFill>
          </a:ln>
        </p:spPr>
        <p:txBody>
          <a:bodyPr vert="horz" wrap="square" lIns="0" tIns="72000" rIns="0" bIns="0" rtlCol="0">
            <a:spAutoFit/>
          </a:bodyPr>
          <a:lstStyle/>
          <a:p>
            <a:pPr marL="108000">
              <a:lnSpc>
                <a:spcPts val="1405"/>
              </a:lnSpc>
            </a:pPr>
            <a:r>
              <a:rPr lang="en-US" sz="1600" b="1" spc="-5" dirty="0">
                <a:solidFill>
                  <a:schemeClr val="bg1"/>
                </a:solidFill>
                <a:latin typeface="Arial"/>
                <a:cs typeface="Arial"/>
              </a:rPr>
              <a:t>To watch</a:t>
            </a:r>
          </a:p>
          <a:p>
            <a:pPr marL="108000">
              <a:lnSpc>
                <a:spcPts val="1405"/>
              </a:lnSpc>
            </a:pPr>
            <a:r>
              <a:rPr lang="en-US" sz="1600" b="1" spc="-5" dirty="0">
                <a:solidFill>
                  <a:schemeClr val="bg1"/>
                </a:solidFill>
                <a:latin typeface="Arial"/>
                <a:cs typeface="Arial"/>
              </a:rPr>
              <a:t>the video</a:t>
            </a:r>
          </a:p>
          <a:p>
            <a:pPr marL="108000">
              <a:lnSpc>
                <a:spcPts val="1405"/>
              </a:lnSpc>
            </a:pPr>
            <a:r>
              <a:rPr lang="en-US" sz="1600" b="1" spc="-5" dirty="0">
                <a:solidFill>
                  <a:schemeClr val="bg1"/>
                </a:solidFill>
                <a:latin typeface="Arial"/>
                <a:cs typeface="Arial"/>
              </a:rPr>
              <a:t>click </a:t>
            </a:r>
            <a:r>
              <a:rPr lang="en-US" sz="1600" b="1" spc="-5" dirty="0" smtClean="0">
                <a:solidFill>
                  <a:schemeClr val="bg1"/>
                </a:solidFill>
                <a:latin typeface="Arial"/>
                <a:cs typeface="Arial"/>
              </a:rPr>
              <a:t>on photo</a:t>
            </a:r>
            <a:endParaRPr sz="1600" dirty="0">
              <a:solidFill>
                <a:schemeClr val="bg1"/>
              </a:solidFill>
              <a:latin typeface="Arial"/>
              <a:cs typeface="Arial"/>
            </a:endParaRPr>
          </a:p>
        </p:txBody>
      </p:sp>
      <p:sp>
        <p:nvSpPr>
          <p:cNvPr id="9"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gn="ctr">
              <a:lnSpc>
                <a:spcPct val="100000"/>
              </a:lnSpc>
              <a:spcBef>
                <a:spcPts val="50"/>
              </a:spcBef>
            </a:pPr>
            <a:r>
              <a:rPr lang="en-US" dirty="0" smtClean="0"/>
              <a:t>7</a:t>
            </a:r>
            <a:endParaRPr dirty="0"/>
          </a:p>
        </p:txBody>
      </p:sp>
      <p:pic>
        <p:nvPicPr>
          <p:cNvPr id="12" name="Рисунок 11">
            <a:hlinkClick r:id="" action="ppaction://hlinkshowjump?jump=nextslid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4" name="Рисунок 13">
            <a:hlinkClick r:id="" action="ppaction://hlinkshowjump?jump=previousslide"/>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15" name="TextBox 14"/>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7"/>
              </a:rPr>
              <a:t>www.coloncancer.lv</a:t>
            </a:r>
            <a:r>
              <a:rPr lang="en-US" sz="1200" dirty="0" smtClean="0">
                <a:solidFill>
                  <a:srgbClr val="FF0066"/>
                </a:solidFill>
              </a:rPr>
              <a:t> is obligatory</a:t>
            </a:r>
            <a:endParaRPr lang="ru-RU" sz="1200" dirty="0">
              <a:solidFill>
                <a:srgbClr val="FF0066"/>
              </a:solidFill>
            </a:endParaRPr>
          </a:p>
        </p:txBody>
      </p:sp>
      <p:sp>
        <p:nvSpPr>
          <p:cNvPr id="10"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7"/>
          <p:cNvSpPr/>
          <p:nvPr/>
        </p:nvSpPr>
        <p:spPr>
          <a:xfrm>
            <a:off x="398825" y="2895600"/>
            <a:ext cx="3376676" cy="3621375"/>
          </a:xfrm>
          <a:prstGeom prst="rect">
            <a:avLst/>
          </a:prstGeom>
          <a:blipFill>
            <a:blip r:embed="rId2" cstate="print"/>
            <a:stretch>
              <a:fillRect/>
            </a:stretch>
          </a:blipFill>
          <a:ln>
            <a:solidFill>
              <a:schemeClr val="tx1"/>
            </a:solidFill>
          </a:ln>
        </p:spPr>
        <p:txBody>
          <a:bodyPr wrap="square" lIns="0" tIns="0" rIns="0" bIns="0" rtlCol="0"/>
          <a:lstStyle/>
          <a:p>
            <a:endParaRPr dirty="0"/>
          </a:p>
        </p:txBody>
      </p:sp>
      <p:sp>
        <p:nvSpPr>
          <p:cNvPr id="11" name="object 2"/>
          <p:cNvSpPr/>
          <p:nvPr/>
        </p:nvSpPr>
        <p:spPr>
          <a:xfrm>
            <a:off x="3937875" y="2895600"/>
            <a:ext cx="4831125" cy="3621375"/>
          </a:xfrm>
          <a:prstGeom prst="rect">
            <a:avLst/>
          </a:prstGeom>
          <a:blipFill>
            <a:blip r:embed="rId3" cstate="print"/>
            <a:stretch>
              <a:fillRect/>
            </a:stretch>
          </a:blipFill>
          <a:ln>
            <a:solidFill>
              <a:schemeClr val="tx1"/>
            </a:solidFill>
          </a:ln>
        </p:spPr>
        <p:txBody>
          <a:bodyPr wrap="square" lIns="0" tIns="0" rIns="0" bIns="0" rtlCol="0"/>
          <a:lstStyle/>
          <a:p>
            <a:endParaRPr dirty="0"/>
          </a:p>
        </p:txBody>
      </p:sp>
      <p:sp>
        <p:nvSpPr>
          <p:cNvPr id="6" name="object 6"/>
          <p:cNvSpPr txBox="1"/>
          <p:nvPr/>
        </p:nvSpPr>
        <p:spPr>
          <a:xfrm>
            <a:off x="398825" y="779201"/>
            <a:ext cx="8385175" cy="1963999"/>
          </a:xfrm>
          <a:prstGeom prst="rect">
            <a:avLst/>
          </a:prstGeom>
        </p:spPr>
        <p:txBody>
          <a:bodyPr vert="horz" wrap="square" lIns="0" tIns="118745" rIns="0" bIns="0" rtlCol="0">
            <a:spAutoFit/>
          </a:bodyPr>
          <a:lstStyle/>
          <a:p>
            <a:pPr marL="824230" algn="ctr">
              <a:lnSpc>
                <a:spcPct val="100000"/>
              </a:lnSpc>
              <a:spcBef>
                <a:spcPts val="935"/>
              </a:spcBef>
            </a:pPr>
            <a:r>
              <a:rPr lang="en-US" sz="1800" b="1" spc="-5" dirty="0" smtClean="0">
                <a:latin typeface="Arial"/>
                <a:cs typeface="Arial"/>
              </a:rPr>
              <a:t>8</a:t>
            </a:r>
            <a:r>
              <a:rPr sz="1800" b="1" spc="-5" dirty="0" smtClean="0">
                <a:latin typeface="Arial"/>
                <a:cs typeface="Arial"/>
              </a:rPr>
              <a:t>. </a:t>
            </a:r>
            <a:r>
              <a:rPr lang="en-US" sz="1800" b="1" spc="-5" dirty="0" smtClean="0">
                <a:latin typeface="Arial"/>
                <a:cs typeface="Arial"/>
              </a:rPr>
              <a:t>IIDI</a:t>
            </a:r>
            <a:r>
              <a:rPr lang="ru-RU" b="1" spc="-5" dirty="0" smtClean="0">
                <a:latin typeface="Arial"/>
                <a:cs typeface="Arial"/>
              </a:rPr>
              <a:t>;</a:t>
            </a:r>
            <a:r>
              <a:rPr lang="ru-RU" sz="1800" b="1" spc="-5" dirty="0" smtClean="0">
                <a:latin typeface="Arial"/>
                <a:cs typeface="Arial"/>
              </a:rPr>
              <a:t> </a:t>
            </a:r>
            <a:r>
              <a:rPr lang="en-US" b="1" spc="-5" dirty="0">
                <a:latin typeface="Arial"/>
                <a:cs typeface="Arial"/>
              </a:rPr>
              <a:t>lavage system “Stream”</a:t>
            </a:r>
            <a:endParaRPr sz="1800" dirty="0">
              <a:latin typeface="Arial"/>
              <a:cs typeface="Arial"/>
            </a:endParaRPr>
          </a:p>
          <a:p>
            <a:pPr marL="12700" marR="5080" algn="just">
              <a:lnSpc>
                <a:spcPct val="100000"/>
              </a:lnSpc>
              <a:spcBef>
                <a:spcPts val="740"/>
              </a:spcBef>
            </a:pPr>
            <a:r>
              <a:rPr lang="en-US" sz="1600" dirty="0" smtClean="0">
                <a:latin typeface="Arial"/>
                <a:cs typeface="Arial"/>
              </a:rPr>
              <a:t>The </a:t>
            </a:r>
            <a:r>
              <a:rPr lang="en-US" sz="1600" dirty="0">
                <a:latin typeface="Arial"/>
                <a:cs typeface="Arial"/>
              </a:rPr>
              <a:t>basis of the system is an </a:t>
            </a:r>
            <a:r>
              <a:rPr lang="en-US" sz="1600" dirty="0" err="1" smtClean="0">
                <a:latin typeface="Arial"/>
                <a:cs typeface="Arial"/>
              </a:rPr>
              <a:t>everted</a:t>
            </a:r>
            <a:r>
              <a:rPr lang="en-US" sz="1600" dirty="0" smtClean="0">
                <a:latin typeface="Arial"/>
                <a:cs typeface="Arial"/>
              </a:rPr>
              <a:t> </a:t>
            </a:r>
            <a:r>
              <a:rPr lang="en-US" sz="1600" dirty="0" err="1" smtClean="0">
                <a:latin typeface="Arial"/>
                <a:cs typeface="Arial"/>
              </a:rPr>
              <a:t>invaginator</a:t>
            </a:r>
            <a:r>
              <a:rPr lang="en-US" sz="1600" dirty="0">
                <a:latin typeface="Arial"/>
                <a:cs typeface="Arial"/>
              </a:rPr>
              <a:t>, opened after intubation to the </a:t>
            </a:r>
            <a:r>
              <a:rPr lang="en-US" sz="1600" dirty="0" smtClean="0">
                <a:latin typeface="Arial"/>
                <a:cs typeface="Arial"/>
              </a:rPr>
              <a:t>endpoint </a:t>
            </a:r>
            <a:r>
              <a:rPr lang="en-US" sz="1600" dirty="0">
                <a:latin typeface="Arial"/>
                <a:cs typeface="Arial"/>
              </a:rPr>
              <a:t>of </a:t>
            </a:r>
            <a:r>
              <a:rPr lang="en-US" sz="1600" dirty="0" smtClean="0">
                <a:latin typeface="Arial"/>
                <a:cs typeface="Arial"/>
              </a:rPr>
              <a:t>intubation </a:t>
            </a:r>
            <a:r>
              <a:rPr lang="en-US" sz="1600" dirty="0" smtClean="0">
                <a:latin typeface="Arial"/>
                <a:cs typeface="Arial"/>
                <a:hlinkClick r:id="rId4" action="ppaction://hlinksldjump"/>
              </a:rPr>
              <a:t>(see </a:t>
            </a:r>
            <a:r>
              <a:rPr lang="en-US" sz="1600" dirty="0">
                <a:latin typeface="Arial"/>
                <a:cs typeface="Arial"/>
                <a:hlinkClick r:id="rId4" action="ppaction://hlinksldjump"/>
              </a:rPr>
              <a:t>slide 5 on the right)</a:t>
            </a:r>
            <a:r>
              <a:rPr lang="en-US" sz="1600" dirty="0">
                <a:latin typeface="Arial"/>
                <a:cs typeface="Arial"/>
              </a:rPr>
              <a:t>. Its diameter (18 mm) will provide a </a:t>
            </a:r>
            <a:r>
              <a:rPr lang="en-US" sz="1600" dirty="0" smtClean="0">
                <a:latin typeface="Arial"/>
                <a:cs typeface="Arial"/>
              </a:rPr>
              <a:t>stream of </a:t>
            </a:r>
            <a:r>
              <a:rPr lang="en-US" sz="1600" dirty="0">
                <a:latin typeface="Arial"/>
                <a:cs typeface="Arial"/>
              </a:rPr>
              <a:t>lavage fluid with a speed of up to 10 </a:t>
            </a:r>
            <a:r>
              <a:rPr lang="en-US" sz="1600" dirty="0" smtClean="0">
                <a:latin typeface="Arial"/>
                <a:cs typeface="Arial"/>
              </a:rPr>
              <a:t>l/min</a:t>
            </a:r>
            <a:r>
              <a:rPr lang="en-US" sz="1600" dirty="0">
                <a:latin typeface="Arial"/>
                <a:cs typeface="Arial"/>
              </a:rPr>
              <a:t>; </a:t>
            </a:r>
            <a:r>
              <a:rPr lang="en-US" sz="1600" dirty="0" smtClean="0">
                <a:latin typeface="Arial"/>
                <a:cs typeface="Arial"/>
              </a:rPr>
              <a:t>after filling</a:t>
            </a:r>
            <a:r>
              <a:rPr lang="en-US" sz="1600" dirty="0">
                <a:latin typeface="Arial"/>
                <a:cs typeface="Arial"/>
              </a:rPr>
              <a:t>, for example, the cecum, it flows down </a:t>
            </a:r>
            <a:r>
              <a:rPr lang="en-US" sz="1600" dirty="0" smtClean="0">
                <a:latin typeface="Arial"/>
                <a:cs typeface="Arial"/>
              </a:rPr>
              <a:t>along the colon </a:t>
            </a:r>
            <a:r>
              <a:rPr lang="en-US" sz="1600" dirty="0">
                <a:latin typeface="Arial"/>
                <a:cs typeface="Arial"/>
              </a:rPr>
              <a:t>into the rectum, </a:t>
            </a:r>
            <a:r>
              <a:rPr lang="en-US" sz="1600" dirty="0" smtClean="0">
                <a:latin typeface="Arial"/>
                <a:cs typeface="Arial"/>
              </a:rPr>
              <a:t>and then </a:t>
            </a:r>
            <a:r>
              <a:rPr lang="en-US" sz="1600" dirty="0">
                <a:latin typeface="Arial"/>
                <a:cs typeface="Arial"/>
              </a:rPr>
              <a:t>into the pipeline and the receiving container, carrying with it </a:t>
            </a:r>
            <a:r>
              <a:rPr lang="en-US" sz="1600" dirty="0" smtClean="0">
                <a:latin typeface="Arial"/>
                <a:cs typeface="Arial"/>
              </a:rPr>
              <a:t>intestinal </a:t>
            </a:r>
            <a:r>
              <a:rPr lang="en-US" sz="1600" i="1" dirty="0" smtClean="0">
                <a:latin typeface="Arial"/>
                <a:cs typeface="Arial"/>
              </a:rPr>
              <a:t>miasmas</a:t>
            </a:r>
            <a:r>
              <a:rPr lang="en-US" sz="1600" dirty="0">
                <a:latin typeface="Arial"/>
                <a:cs typeface="Arial"/>
              </a:rPr>
              <a:t>. </a:t>
            </a:r>
            <a:r>
              <a:rPr lang="en-US" sz="1600" dirty="0" smtClean="0">
                <a:latin typeface="Arial"/>
                <a:cs typeface="Arial"/>
              </a:rPr>
              <a:t>On-table </a:t>
            </a:r>
            <a:r>
              <a:rPr lang="en-US" sz="1600" dirty="0">
                <a:latin typeface="Arial"/>
                <a:cs typeface="Arial"/>
              </a:rPr>
              <a:t>lavage </a:t>
            </a:r>
            <a:r>
              <a:rPr lang="en-US" sz="1600" dirty="0" smtClean="0">
                <a:latin typeface="Arial"/>
                <a:cs typeface="Arial"/>
              </a:rPr>
              <a:t>up to </a:t>
            </a:r>
            <a:r>
              <a:rPr lang="en-US" sz="1600" dirty="0">
                <a:latin typeface="Arial"/>
                <a:cs typeface="Arial"/>
              </a:rPr>
              <a:t>"clean water" requires </a:t>
            </a:r>
            <a:r>
              <a:rPr lang="en-US" sz="1600" dirty="0" smtClean="0">
                <a:latin typeface="Arial"/>
                <a:cs typeface="Arial"/>
              </a:rPr>
              <a:t>dozens of </a:t>
            </a:r>
            <a:r>
              <a:rPr lang="en-US" sz="1600" dirty="0">
                <a:latin typeface="Arial"/>
                <a:cs typeface="Arial"/>
              </a:rPr>
              <a:t>liters of liquid, its level above the </a:t>
            </a:r>
            <a:r>
              <a:rPr lang="en-US" sz="1600" dirty="0" smtClean="0">
                <a:latin typeface="Arial"/>
                <a:cs typeface="Arial"/>
              </a:rPr>
              <a:t>intestines can </a:t>
            </a:r>
            <a:r>
              <a:rPr lang="en-US" sz="1600" dirty="0">
                <a:latin typeface="Arial"/>
                <a:cs typeface="Arial"/>
              </a:rPr>
              <a:t>be about 5-10 </a:t>
            </a:r>
            <a:r>
              <a:rPr lang="en-US" sz="1600" dirty="0" smtClean="0">
                <a:latin typeface="Arial"/>
                <a:cs typeface="Arial"/>
              </a:rPr>
              <a:t>cm</a:t>
            </a:r>
            <a:r>
              <a:rPr lang="ru-RU" sz="1600" dirty="0" smtClean="0">
                <a:latin typeface="Arial"/>
                <a:cs typeface="Arial"/>
              </a:rPr>
              <a:t> </a:t>
            </a:r>
            <a:r>
              <a:rPr lang="en-US" sz="1600" dirty="0" err="1" smtClean="0">
                <a:latin typeface="Arial"/>
                <a:cs typeface="Arial"/>
              </a:rPr>
              <a:t>wg</a:t>
            </a:r>
            <a:r>
              <a:rPr lang="en-US" sz="1600" dirty="0" smtClean="0">
                <a:latin typeface="Arial"/>
                <a:cs typeface="Arial"/>
              </a:rPr>
              <a:t>.</a:t>
            </a:r>
            <a:endParaRPr lang="ru-RU" sz="1600" dirty="0" smtClean="0">
              <a:latin typeface="Arial"/>
              <a:cs typeface="Arial"/>
            </a:endParaRPr>
          </a:p>
        </p:txBody>
      </p:sp>
      <p:pic>
        <p:nvPicPr>
          <p:cNvPr id="12" name="Рисунок 11">
            <a:hlinkClick r:id="" action="ppaction://hlinkshowjump?jump=nextslid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3" name="Рисунок 12">
            <a:hlinkClick r:id="" action="ppaction://hlinkshowjump?jump=previousslide"/>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14"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gn="ctr">
              <a:lnSpc>
                <a:spcPct val="100000"/>
              </a:lnSpc>
              <a:spcBef>
                <a:spcPts val="50"/>
              </a:spcBef>
            </a:pPr>
            <a:r>
              <a:rPr lang="en-US" dirty="0" smtClean="0"/>
              <a:t>8</a:t>
            </a:r>
            <a:endParaRPr dirty="0"/>
          </a:p>
        </p:txBody>
      </p:sp>
      <p:sp>
        <p:nvSpPr>
          <p:cNvPr id="15" name="TextBox 14"/>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7"/>
              </a:rPr>
              <a:t>www.coloncancer.lv</a:t>
            </a:r>
            <a:r>
              <a:rPr lang="en-US" sz="1200" dirty="0" smtClean="0">
                <a:solidFill>
                  <a:srgbClr val="FF0066"/>
                </a:solidFill>
              </a:rPr>
              <a:t> is obligatory</a:t>
            </a:r>
            <a:endParaRPr lang="ru-RU" sz="1200" dirty="0">
              <a:solidFill>
                <a:srgbClr val="FF0066"/>
              </a:solidFill>
            </a:endParaRPr>
          </a:p>
        </p:txBody>
      </p:sp>
      <p:sp>
        <p:nvSpPr>
          <p:cNvPr id="16"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1" r="-1349"/>
          <a:stretch/>
        </p:blipFill>
        <p:spPr>
          <a:xfrm>
            <a:off x="5105399" y="3352800"/>
            <a:ext cx="3728233" cy="3115286"/>
          </a:xfrm>
          <a:prstGeom prst="rect">
            <a:avLst/>
          </a:prstGeom>
          <a:ln w="6350">
            <a:noFill/>
          </a:ln>
        </p:spPr>
      </p:pic>
      <p:sp>
        <p:nvSpPr>
          <p:cNvPr id="3" name="object 3"/>
          <p:cNvSpPr/>
          <p:nvPr/>
        </p:nvSpPr>
        <p:spPr>
          <a:xfrm>
            <a:off x="413481" y="3352800"/>
            <a:ext cx="4588686" cy="3152089"/>
          </a:xfrm>
          <a:prstGeom prst="rect">
            <a:avLst/>
          </a:prstGeom>
          <a:blipFill>
            <a:blip r:embed="rId3" cstate="print"/>
            <a:stretch>
              <a:fillRect/>
            </a:stretch>
          </a:blipFill>
        </p:spPr>
        <p:txBody>
          <a:bodyPr wrap="square" lIns="0" tIns="0" rIns="0" bIns="0" rtlCol="0"/>
          <a:lstStyle/>
          <a:p>
            <a:endParaRPr dirty="0"/>
          </a:p>
        </p:txBody>
      </p:sp>
      <p:sp>
        <p:nvSpPr>
          <p:cNvPr id="6" name="object 6"/>
          <p:cNvSpPr txBox="1"/>
          <p:nvPr/>
        </p:nvSpPr>
        <p:spPr>
          <a:xfrm>
            <a:off x="369887" y="762000"/>
            <a:ext cx="8414113" cy="2474395"/>
          </a:xfrm>
          <a:prstGeom prst="rect">
            <a:avLst/>
          </a:prstGeom>
        </p:spPr>
        <p:txBody>
          <a:bodyPr vert="horz" wrap="square" lIns="0" tIns="123825" rIns="0" bIns="0" rtlCol="0">
            <a:spAutoFit/>
          </a:bodyPr>
          <a:lstStyle/>
          <a:p>
            <a:pPr marL="739775" algn="ctr">
              <a:lnSpc>
                <a:spcPct val="100000"/>
              </a:lnSpc>
              <a:spcBef>
                <a:spcPts val="975"/>
              </a:spcBef>
            </a:pPr>
            <a:r>
              <a:rPr lang="en-US" b="1" spc="-15" dirty="0" smtClean="0">
                <a:latin typeface="Arial"/>
                <a:cs typeface="Arial"/>
              </a:rPr>
              <a:t>9</a:t>
            </a:r>
            <a:r>
              <a:rPr b="1" spc="-15" dirty="0" smtClean="0">
                <a:latin typeface="Arial"/>
                <a:cs typeface="Arial"/>
              </a:rPr>
              <a:t>. </a:t>
            </a:r>
            <a:r>
              <a:rPr lang="en-US" b="1" spc="-15" dirty="0">
                <a:latin typeface="Arial"/>
                <a:cs typeface="Arial"/>
              </a:rPr>
              <a:t>IIDI</a:t>
            </a:r>
            <a:r>
              <a:rPr lang="ru-RU" b="1" spc="-15" dirty="0" smtClean="0">
                <a:latin typeface="Arial"/>
                <a:cs typeface="Arial"/>
              </a:rPr>
              <a:t>;</a:t>
            </a:r>
            <a:r>
              <a:rPr lang="en-US" b="1" spc="-15" dirty="0" smtClean="0">
                <a:latin typeface="Arial"/>
                <a:cs typeface="Arial"/>
              </a:rPr>
              <a:t> aspiration</a:t>
            </a:r>
            <a:r>
              <a:rPr lang="en-US" b="1" spc="-15" dirty="0" smtClean="0">
                <a:solidFill>
                  <a:srgbClr val="FF0000"/>
                </a:solidFill>
                <a:latin typeface="Arial"/>
                <a:cs typeface="Arial"/>
              </a:rPr>
              <a:t> </a:t>
            </a:r>
            <a:r>
              <a:rPr lang="en-US" b="1" spc="-15" dirty="0" smtClean="0">
                <a:latin typeface="Arial"/>
                <a:cs typeface="Arial"/>
              </a:rPr>
              <a:t>system “Drain-Irrigator”</a:t>
            </a:r>
            <a:endParaRPr sz="1800" dirty="0" smtClean="0">
              <a:latin typeface="Arial"/>
              <a:cs typeface="Arial"/>
            </a:endParaRPr>
          </a:p>
          <a:p>
            <a:pPr marL="12700" marR="5080" algn="just">
              <a:lnSpc>
                <a:spcPct val="100000"/>
              </a:lnSpc>
              <a:spcBef>
                <a:spcPts val="780"/>
              </a:spcBef>
            </a:pPr>
            <a:r>
              <a:rPr lang="en-US" sz="1600" dirty="0" smtClean="0">
                <a:latin typeface="Arial"/>
                <a:cs typeface="Arial"/>
              </a:rPr>
              <a:t>The </a:t>
            </a:r>
            <a:r>
              <a:rPr lang="en-US" sz="1600" dirty="0">
                <a:latin typeface="Arial"/>
                <a:cs typeface="Arial"/>
              </a:rPr>
              <a:t>system includes </a:t>
            </a:r>
            <a:r>
              <a:rPr lang="en-US" sz="1600" dirty="0" smtClean="0">
                <a:latin typeface="Arial"/>
                <a:cs typeface="Arial"/>
              </a:rPr>
              <a:t>a sleeve, punctured along </a:t>
            </a:r>
            <a:r>
              <a:rPr lang="en-US" sz="1600" dirty="0">
                <a:latin typeface="Arial"/>
                <a:cs typeface="Arial"/>
              </a:rPr>
              <a:t>the circumference and </a:t>
            </a:r>
            <a:r>
              <a:rPr lang="en-US" sz="1600" dirty="0" smtClean="0">
                <a:latin typeface="Arial"/>
                <a:cs typeface="Arial"/>
              </a:rPr>
              <a:t>length, </a:t>
            </a:r>
            <a:r>
              <a:rPr lang="en-US" sz="1600" dirty="0">
                <a:latin typeface="Arial"/>
                <a:cs typeface="Arial"/>
              </a:rPr>
              <a:t>enclosed in a flexible </a:t>
            </a:r>
            <a:r>
              <a:rPr lang="en-US" sz="1600" dirty="0" smtClean="0">
                <a:latin typeface="Arial"/>
                <a:cs typeface="Arial"/>
              </a:rPr>
              <a:t>spiral-net </a:t>
            </a:r>
            <a:r>
              <a:rPr lang="en-US" sz="1600" dirty="0">
                <a:latin typeface="Arial"/>
                <a:cs typeface="Arial"/>
              </a:rPr>
              <a:t>drain</a:t>
            </a:r>
            <a:r>
              <a:rPr sz="1600" dirty="0">
                <a:latin typeface="Arial"/>
                <a:cs typeface="Arial"/>
              </a:rPr>
              <a:t> </a:t>
            </a:r>
            <a:r>
              <a:rPr lang="ru-RU" sz="1600" spc="-15" dirty="0">
                <a:solidFill>
                  <a:srgbClr val="0070C0"/>
                </a:solidFill>
                <a:latin typeface="Arial"/>
                <a:cs typeface="Arial"/>
              </a:rPr>
              <a:t>[22]</a:t>
            </a:r>
            <a:r>
              <a:rPr sz="1600" dirty="0" smtClean="0">
                <a:latin typeface="Arial"/>
                <a:cs typeface="Arial"/>
              </a:rPr>
              <a:t>. </a:t>
            </a:r>
            <a:r>
              <a:rPr lang="en-US" sz="1600" dirty="0">
                <a:latin typeface="Arial"/>
                <a:cs typeface="Arial"/>
              </a:rPr>
              <a:t>Feeding </a:t>
            </a:r>
            <a:r>
              <a:rPr lang="en-US" sz="1600" spc="5" dirty="0" smtClean="0">
                <a:latin typeface="Arial"/>
                <a:cs typeface="Arial"/>
              </a:rPr>
              <a:t>of a fluid </a:t>
            </a:r>
            <a:r>
              <a:rPr lang="en-US" sz="1600" spc="5" dirty="0">
                <a:latin typeface="Arial"/>
                <a:cs typeface="Arial"/>
              </a:rPr>
              <a:t>into the sleeve will squeeze out the contents of </a:t>
            </a:r>
            <a:r>
              <a:rPr lang="en-US" sz="1600" spc="5" dirty="0" smtClean="0">
                <a:latin typeface="Arial"/>
                <a:cs typeface="Arial"/>
              </a:rPr>
              <a:t>drain, </a:t>
            </a:r>
            <a:r>
              <a:rPr lang="en-US" sz="1600" spc="5" dirty="0">
                <a:latin typeface="Arial"/>
                <a:cs typeface="Arial"/>
              </a:rPr>
              <a:t>and </a:t>
            </a:r>
            <a:r>
              <a:rPr lang="en-US" sz="1600" spc="5" dirty="0" smtClean="0">
                <a:latin typeface="Arial"/>
                <a:cs typeface="Arial"/>
              </a:rPr>
              <a:t>washes its mesh</a:t>
            </a:r>
            <a:r>
              <a:rPr lang="en-US" sz="1600" spc="5" dirty="0">
                <a:latin typeface="Arial"/>
                <a:cs typeface="Arial"/>
              </a:rPr>
              <a:t>. Such recanalization of </a:t>
            </a:r>
            <a:r>
              <a:rPr lang="en-US" sz="1600" spc="5" dirty="0" smtClean="0">
                <a:latin typeface="Arial"/>
                <a:cs typeface="Arial"/>
              </a:rPr>
              <a:t>drain guarantees full emptying </a:t>
            </a:r>
            <a:r>
              <a:rPr lang="en-US" sz="1600" spc="5" dirty="0">
                <a:latin typeface="Arial"/>
                <a:cs typeface="Arial"/>
              </a:rPr>
              <a:t>of </a:t>
            </a:r>
            <a:r>
              <a:rPr lang="en-US" sz="1600" spc="5" dirty="0" smtClean="0">
                <a:latin typeface="Arial"/>
                <a:cs typeface="Arial"/>
              </a:rPr>
              <a:t>intestines </a:t>
            </a:r>
            <a:r>
              <a:rPr lang="en-US" sz="1600" spc="5" dirty="0">
                <a:latin typeface="Arial"/>
                <a:cs typeface="Arial"/>
              </a:rPr>
              <a:t>before </a:t>
            </a:r>
            <a:r>
              <a:rPr lang="en-US" sz="1600" spc="5" dirty="0" smtClean="0">
                <a:latin typeface="Arial"/>
                <a:cs typeface="Arial"/>
              </a:rPr>
              <a:t>application of </a:t>
            </a:r>
            <a:r>
              <a:rPr lang="en-US" sz="1600" spc="5" dirty="0">
                <a:latin typeface="Arial"/>
                <a:cs typeface="Arial"/>
              </a:rPr>
              <a:t>anastomosis, lavage and aspiration of intestinal cavity </a:t>
            </a:r>
            <a:r>
              <a:rPr lang="en-US" sz="1600" spc="5" dirty="0" smtClean="0">
                <a:latin typeface="Arial"/>
                <a:cs typeface="Arial"/>
              </a:rPr>
              <a:t>in post-operational period; the sleeve could be also used for feeding of </a:t>
            </a:r>
            <a:r>
              <a:rPr lang="en-US" sz="1600" spc="5" dirty="0">
                <a:latin typeface="Arial"/>
                <a:cs typeface="Arial"/>
              </a:rPr>
              <a:t>the </a:t>
            </a:r>
            <a:r>
              <a:rPr lang="en-US" sz="1600" spc="5" dirty="0" err="1">
                <a:latin typeface="Arial"/>
                <a:cs typeface="Arial"/>
              </a:rPr>
              <a:t>radiocontrast</a:t>
            </a:r>
            <a:r>
              <a:rPr lang="en-US" sz="1600" spc="5" dirty="0">
                <a:latin typeface="Arial"/>
                <a:cs typeface="Arial"/>
              </a:rPr>
              <a:t> </a:t>
            </a:r>
            <a:r>
              <a:rPr lang="en-US" sz="1600" spc="5" dirty="0" smtClean="0">
                <a:latin typeface="Arial"/>
                <a:cs typeface="Arial"/>
              </a:rPr>
              <a:t>fluid, and thus – for checking of anastomosis tightness. A  local lavage of caecum, which is required in connection with the receipt of ileum contents, will </a:t>
            </a:r>
            <a:r>
              <a:rPr lang="en-US" sz="1600" spc="5" dirty="0">
                <a:latin typeface="Arial"/>
                <a:cs typeface="Arial"/>
              </a:rPr>
              <a:t>be provided by the </a:t>
            </a:r>
            <a:r>
              <a:rPr lang="en-US" sz="1600" spc="5" dirty="0" err="1">
                <a:latin typeface="Arial"/>
                <a:cs typeface="Arial"/>
              </a:rPr>
              <a:t>Intractor</a:t>
            </a:r>
            <a:r>
              <a:rPr lang="en-US" sz="1600" spc="5" dirty="0">
                <a:latin typeface="Arial"/>
                <a:cs typeface="Arial"/>
              </a:rPr>
              <a:t> tube </a:t>
            </a:r>
            <a:r>
              <a:rPr lang="en-US" sz="1600" spc="5" dirty="0">
                <a:latin typeface="Arial"/>
                <a:cs typeface="Arial"/>
                <a:hlinkClick r:id="rId4" action="ppaction://hlinksldjump"/>
              </a:rPr>
              <a:t>(see slide </a:t>
            </a:r>
            <a:r>
              <a:rPr lang="en-US" sz="1600" spc="5" dirty="0" smtClean="0">
                <a:latin typeface="Arial"/>
                <a:cs typeface="Arial"/>
                <a:hlinkClick r:id="rId4" action="ppaction://hlinksldjump"/>
              </a:rPr>
              <a:t>5 on the bottom right)</a:t>
            </a:r>
            <a:r>
              <a:rPr lang="ru-RU" sz="1600" spc="5" dirty="0" smtClean="0">
                <a:latin typeface="Arial"/>
                <a:cs typeface="Arial"/>
              </a:rPr>
              <a:t>.</a:t>
            </a:r>
            <a:endParaRPr sz="1600" strike="sngStrike" dirty="0">
              <a:solidFill>
                <a:srgbClr val="FF0000"/>
              </a:solidFill>
              <a:latin typeface="Arial"/>
              <a:cs typeface="Arial"/>
            </a:endParaRPr>
          </a:p>
        </p:txBody>
      </p:sp>
      <p:sp>
        <p:nvSpPr>
          <p:cNvPr id="9" name="object 49"/>
          <p:cNvSpPr txBox="1">
            <a:spLocks noGrp="1"/>
          </p:cNvSpPr>
          <p:nvPr>
            <p:ph type="sldNum" sz="quarter" idx="7"/>
          </p:nvPr>
        </p:nvSpPr>
        <p:spPr>
          <a:xfrm>
            <a:off x="8818880" y="6539230"/>
            <a:ext cx="248920" cy="221856"/>
          </a:xfrm>
          <a:prstGeom prst="rect">
            <a:avLst/>
          </a:prstGeom>
        </p:spPr>
        <p:txBody>
          <a:bodyPr vert="horz" wrap="square" lIns="0" tIns="6350" rIns="0" bIns="0" rtlCol="0">
            <a:spAutoFit/>
          </a:bodyPr>
          <a:lstStyle/>
          <a:p>
            <a:pPr marL="25400" algn="ctr">
              <a:lnSpc>
                <a:spcPct val="100000"/>
              </a:lnSpc>
              <a:spcBef>
                <a:spcPts val="50"/>
              </a:spcBef>
            </a:pPr>
            <a:r>
              <a:rPr lang="en-US" dirty="0" smtClean="0"/>
              <a:t>9</a:t>
            </a:r>
            <a:endParaRPr dirty="0"/>
          </a:p>
        </p:txBody>
      </p:sp>
      <p:pic>
        <p:nvPicPr>
          <p:cNvPr id="12" name="Рисунок 11">
            <a:hlinkClick r:id="" action="ppaction://hlinkshowjump?jump=nextslid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7100" y="180975"/>
            <a:ext cx="783288" cy="246790"/>
          </a:xfrm>
          <a:prstGeom prst="rect">
            <a:avLst/>
          </a:prstGeom>
        </p:spPr>
      </p:pic>
      <p:pic>
        <p:nvPicPr>
          <p:cNvPr id="14" name="Рисунок 13">
            <a:hlinkClick r:id="" action="ppaction://hlinkshowjump?jump=previousslide"/>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8800" y="491462"/>
            <a:ext cx="783287" cy="246789"/>
          </a:xfrm>
          <a:prstGeom prst="rect">
            <a:avLst/>
          </a:prstGeom>
        </p:spPr>
      </p:pic>
      <p:sp>
        <p:nvSpPr>
          <p:cNvPr id="16" name="TextBox 15"/>
          <p:cNvSpPr txBox="1"/>
          <p:nvPr/>
        </p:nvSpPr>
        <p:spPr>
          <a:xfrm>
            <a:off x="381000" y="6504801"/>
            <a:ext cx="3581400" cy="276999"/>
          </a:xfrm>
          <a:prstGeom prst="rect">
            <a:avLst/>
          </a:prstGeom>
          <a:noFill/>
        </p:spPr>
        <p:txBody>
          <a:bodyPr wrap="square" lIns="0" rtlCol="0">
            <a:spAutoFit/>
          </a:bodyPr>
          <a:lstStyle/>
          <a:p>
            <a:r>
              <a:rPr lang="ru-RU" sz="1200" dirty="0" smtClean="0">
                <a:solidFill>
                  <a:srgbClr val="FF0066"/>
                </a:solidFill>
              </a:rPr>
              <a:t>©</a:t>
            </a:r>
            <a:r>
              <a:rPr lang="en-US" sz="1200" dirty="0" smtClean="0">
                <a:solidFill>
                  <a:srgbClr val="FF0066"/>
                </a:solidFill>
              </a:rPr>
              <a:t> Reference on </a:t>
            </a:r>
            <a:r>
              <a:rPr lang="en-US" sz="1200" dirty="0" smtClean="0">
                <a:solidFill>
                  <a:srgbClr val="FF0066"/>
                </a:solidFill>
                <a:hlinkClick r:id="rId7"/>
              </a:rPr>
              <a:t>www.coloncancer.lv</a:t>
            </a:r>
            <a:r>
              <a:rPr lang="en-US" sz="1200" dirty="0" smtClean="0">
                <a:solidFill>
                  <a:srgbClr val="FF0066"/>
                </a:solidFill>
              </a:rPr>
              <a:t> is obligatory</a:t>
            </a:r>
            <a:endParaRPr lang="ru-RU" sz="1200" dirty="0">
              <a:solidFill>
                <a:srgbClr val="FF0066"/>
              </a:solidFill>
            </a:endParaRPr>
          </a:p>
        </p:txBody>
      </p:sp>
      <p:sp>
        <p:nvSpPr>
          <p:cNvPr id="5" name="Прямоугольник 4"/>
          <p:cNvSpPr/>
          <p:nvPr/>
        </p:nvSpPr>
        <p:spPr>
          <a:xfrm>
            <a:off x="5105399" y="3352800"/>
            <a:ext cx="3678601" cy="311528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object 4"/>
          <p:cNvSpPr txBox="1"/>
          <p:nvPr/>
        </p:nvSpPr>
        <p:spPr>
          <a:xfrm>
            <a:off x="369887" y="155575"/>
            <a:ext cx="7670800" cy="528991"/>
          </a:xfrm>
          <a:prstGeom prst="rect">
            <a:avLst/>
          </a:prstGeom>
          <a:solidFill>
            <a:srgbClr val="3399FF"/>
          </a:solidFill>
        </p:spPr>
        <p:txBody>
          <a:bodyPr vert="horz" wrap="square" lIns="0" tIns="5715" rIns="0" bIns="0" rtlCol="0">
            <a:spAutoFit/>
          </a:bodyPr>
          <a:lstStyle/>
          <a:p>
            <a:pPr marL="635" algn="ctr">
              <a:lnSpc>
                <a:spcPct val="100000"/>
              </a:lnSpc>
              <a:spcBef>
                <a:spcPts val="45"/>
              </a:spcBef>
            </a:pPr>
            <a:r>
              <a:rPr lang="en-US" sz="1600" b="1" i="1" spc="-10" dirty="0" smtClean="0">
                <a:solidFill>
                  <a:srgbClr val="FFFFFF"/>
                </a:solidFill>
                <a:latin typeface="Arial"/>
                <a:cs typeface="Arial"/>
              </a:rPr>
              <a:t>Prospects of colon cancer screening and treatment </a:t>
            </a:r>
          </a:p>
          <a:p>
            <a:pPr algn="ctr">
              <a:lnSpc>
                <a:spcPct val="100000"/>
              </a:lnSpc>
            </a:pPr>
            <a:r>
              <a:rPr lang="en-US" b="1" i="1" spc="-10" dirty="0" smtClean="0">
                <a:solidFill>
                  <a:srgbClr val="F9FBFB"/>
                </a:solidFill>
                <a:latin typeface="Arial"/>
                <a:cs typeface="Arial"/>
              </a:rPr>
              <a:t>Antiseptic </a:t>
            </a:r>
            <a:r>
              <a:rPr lang="en-US" b="1" i="1" spc="-10" dirty="0">
                <a:solidFill>
                  <a:srgbClr val="F9FBFB"/>
                </a:solidFill>
                <a:latin typeface="Arial"/>
                <a:cs typeface="Arial"/>
              </a:rPr>
              <a:t>method </a:t>
            </a:r>
            <a:r>
              <a:rPr lang="en-US" b="1" i="1" spc="-10" dirty="0" smtClean="0">
                <a:solidFill>
                  <a:srgbClr val="F9FBFB"/>
                </a:solidFill>
                <a:latin typeface="Arial"/>
                <a:cs typeface="Arial"/>
              </a:rPr>
              <a:t>of </a:t>
            </a:r>
            <a:r>
              <a:rPr lang="en-US" b="1" i="1" spc="-10" dirty="0">
                <a:solidFill>
                  <a:srgbClr val="F9FBFB"/>
                </a:solidFill>
                <a:latin typeface="Arial"/>
                <a:cs typeface="Arial"/>
              </a:rPr>
              <a:t>1-moment colon </a:t>
            </a:r>
            <a:r>
              <a:rPr lang="en-US" b="1" i="1" spc="-10" dirty="0" smtClean="0">
                <a:solidFill>
                  <a:srgbClr val="F9FBFB"/>
                </a:solidFill>
                <a:latin typeface="Arial"/>
                <a:cs typeface="Arial"/>
              </a:rPr>
              <a:t>resection </a:t>
            </a:r>
            <a:endParaRPr dirty="0">
              <a:latin typeface="Arial"/>
              <a:cs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12715</TotalTime>
  <Words>2717</Words>
  <Application>Microsoft Office PowerPoint</Application>
  <PresentationFormat>Экран (4:3)</PresentationFormat>
  <Paragraphs>209</Paragraphs>
  <Slides>14</Slides>
  <Notes>3</Notes>
  <HiddenSlides>0</HiddenSlides>
  <MMClips>1</MMClips>
  <ScaleCrop>false</ScaleCrop>
  <HeadingPairs>
    <vt:vector size="4" baseType="variant">
      <vt:variant>
        <vt:lpstr>Тема</vt:lpstr>
      </vt:variant>
      <vt:variant>
        <vt:i4>1</vt:i4>
      </vt:variant>
      <vt:variant>
        <vt:lpstr>Заголовки слайдов</vt:lpstr>
      </vt:variant>
      <vt:variant>
        <vt:i4>14</vt:i4>
      </vt:variant>
    </vt:vector>
  </HeadingPairs>
  <TitlesOfParts>
    <vt:vector size="15" baseType="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CCC</dc:creator>
  <cp:lastModifiedBy>User</cp:lastModifiedBy>
  <cp:revision>1247</cp:revision>
  <dcterms:created xsi:type="dcterms:W3CDTF">2018-05-07T13:19:37Z</dcterms:created>
  <dcterms:modified xsi:type="dcterms:W3CDTF">2018-08-02T13:54:17Z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2014-09-06T00:00:00Z</vt:filetime>
  </property>
  <property fmtid="{D5CDD505-2E9C-101B-9397-08002B2CF9AE}" pid="3" name="Creator">
    <vt:lpwstr>Microsoft® PowerPoint® 2010</vt:lpwstr>
  </property>
  <property fmtid="{D5CDD505-2E9C-101B-9397-08002B2CF9AE}" pid="4" name="LastSaved">
    <vt:filetime>2018-05-07T00:00:00Z</vt:filetime>
  </property>
</Properties>
</file>